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heme/added_theme1.xml" ContentType="application/vnd.openxmlformats-officedocument.theme+xml"/>
  <Override PartName="/ppt/slideMasters/added_slideMaster1.xml" ContentType="application/vnd.openxmlformats-officedocument.presentationml.slideMaster+xml"/>
  <Override PartName="/ppt/slideMasters/theme/added_theme2.xml" ContentType="application/vnd.openxmlformats-officedocument.theme+xml"/>
  <Override PartName="/ppt/slideLayouts/added_slideLayout1.xml" ContentType="application/vnd.openxmlformats-officedocument.presentationml.slideLayout+xml"/>
  <Override PartName="/ppt/slideLayouts/added_slideLayout2.xml" ContentType="application/vnd.openxmlformats-officedocument.presentationml.slideLayout+xml"/>
  <Override PartName="/ppt/slideLayouts/added_slideLayout3.xml" ContentType="application/vnd.openxmlformats-officedocument.presentationml.slideLayout+xml"/>
  <Override PartName="/ppt/slideLayouts/added_slideLayout4.xml" ContentType="application/vnd.openxmlformats-officedocument.presentationml.slideLayout+xml"/>
  <Override PartName="/ppt/slideLayouts/added_slideLayout5.xml" ContentType="application/vnd.openxmlformats-officedocument.presentationml.slideLayout+xml"/>
  <Override PartName="/ppt/slideLayouts/added_slideLayout6.xml" ContentType="application/vnd.openxmlformats-officedocument.presentationml.slideLayout+xml"/>
  <Override PartName="/ppt/notesMasters/added_notesMaster1.xml" ContentType="application/vnd.openxmlformats-officedocument.presentationml.notesMaster+xml"/>
  <Override PartName="/ppt/notesMasters/theme/added_theme3.xml" ContentType="application/vnd.openxmlformats-officedocument.theme+xml"/>
  <Override PartName="/ppt/added_presProps.xml" ContentType="application/vnd.openxmlformats-officedocument.presentationml.presProps+xml"/>
  <Override PartName="/ppt/added_tableStyles.xml" ContentType="application/vnd.openxmlformats-officedocument.presentationml.tableStyles+xml"/>
  <Override PartName="/ppt/slides/slide6.xml" ContentType="application/vnd.openxmlformats-officedocument.presentationml.slide+xml"/>
  <Override PartName="/ppt/notesSlides/added_notesSlide1.xml" ContentType="application/vnd.openxmlformats-officedocument.presentationml.notesSlide+xml"/>
  <Override PartName="/ppt/slides/slide7.xml" ContentType="application/vnd.openxmlformats-officedocument.presentationml.slide+xml"/>
  <Override PartName="/ppt/notesSlides/added_notesSlide2.xml" ContentType="application/vnd.openxmlformats-officedocument.presentationml.notesSlide+xml"/>
  <Override PartName="/ppt/slides/slide8.xml" ContentType="application/vnd.openxmlformats-officedocument.presentationml.slide+xml"/>
  <Override PartName="/ppt/notesSlides/added_notesSlide3.xml" ContentType="application/vnd.openxmlformats-officedocument.presentationml.notesSlide+xml"/>
  <Override PartName="/ppt/slides/slide9.xml" ContentType="application/vnd.openxmlformats-officedocument.presentationml.slide+xml"/>
  <Override PartName="/ppt/notesSlides/added_notesSlide4.xml" ContentType="application/vnd.openxmlformats-officedocument.presentationml.notesSlide+xml"/>
  <Override PartName="/ppt/slides/slide10.xml" ContentType="application/vnd.openxmlformats-officedocument.presentationml.slide+xml"/>
  <Override PartName="/ppt/notesSlides/added_notesSlide5.xml" ContentType="application/vnd.openxmlformats-officedocument.presentationml.notesSlide+xml"/>
  <Override PartName="/ppt/slides/slide11.xml" ContentType="application/vnd.openxmlformats-officedocument.presentationml.slide+xml"/>
  <Override PartName="/ppt/notesSlides/added_notesSlide6.xml" ContentType="application/vnd.openxmlformats-officedocument.presentationml.notesSlide+xml"/>
  <Override PartName="/ppt/slides/slide12.xml" ContentType="application/vnd.openxmlformats-officedocument.presentationml.slide+xml"/>
  <Override PartName="/ppt/notesSlides/added_notesSlide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Merged12"/>
  </p:sldMasterIdLst>
  <p:notesMasterIdLst>
    <p:notesMasterId r:id="rId7"/>
    <p:notesMasterId r:id="rIdMerged13"/>
  </p:notesMasterIdLst>
  <p:sldIdLst>
    <p:sldId id="377" r:id="rId2"/>
    <p:sldId id="378" r:id="rId3"/>
    <p:sldId id="383" r:id="rId4"/>
    <p:sldId id="381" r:id="rId5"/>
    <p:sldId id="256" r:id="rId6"/>
    <p:sldId id="384" r:id="rIdMerged14"/>
    <p:sldId id="385" r:id="rIdMerged15"/>
    <p:sldId id="386" r:id="rIdMerged16"/>
    <p:sldId id="387" r:id="rIdMerged17"/>
    <p:sldId id="388" r:id="rIdMerged18"/>
    <p:sldId id="389" r:id="rIdMerged19"/>
    <p:sldId id="390" r:id="rIdMerged20"/>
  </p:sldIdLst>
  <p:sldSz cx="12192000" cy="6858000"/>
  <p:notesSz cx="6807200" cy="99393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dded_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added_tableStyles.xml><?xml version="1.0" encoding="utf-8"?>
<a:tblStyleLst xmlns:a="http://schemas.openxmlformats.org/drawingml/2006/main" def="{5C22544A-7EE6-4342-B048-85BDC9FD1C3A}"/>
</file>

<file path=ppt/presProps.xml><?xml version="1.0" encoding="utf-8"?>
<p:presentationPr xmlns:a="http://schemas.openxmlformats.org/drawingml/2006/main" xmlns:r="http://schemas.openxmlformats.org/officeDocument/2006/relationships" xmlns:p="http://schemas.openxmlformats.org/presentationml/2006/main">
  <p:clrMru>
    <a:srgbClr val="212BFB"/>
    <a:srgbClr val="2639EE"/>
    <a:srgbClr val="1324C3"/>
    <a:srgbClr val="1B2EBB"/>
    <a:srgbClr val="358EF9"/>
    <a:srgbClr val="043A76"/>
    <a:srgbClr val="159BFF"/>
    <a:srgbClr val="0556B7"/>
    <a:srgbClr val="2204FC"/>
    <a:srgbClr val="4A32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93" autoAdjust="0"/>
    <p:restoredTop sz="95026" autoAdjust="0"/>
  </p:normalViewPr>
  <p:slideViewPr>
    <p:cSldViewPr snapToGrid="0">
      <p:cViewPr varScale="1">
        <p:scale>
          <a:sx n="78" d="100"/>
          <a:sy n="78" d="100"/>
        </p:scale>
        <p:origin x="101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 Type="http://schemas.openxmlformats.org/officeDocument/2006/relationships/slideMaster" Target="slideMasters/added_slideMaster1.xml" Id="rIdMerged12"/><Relationship Type="http://schemas.openxmlformats.org/officeDocument/2006/relationships/notesMaster" Target="notesMasters/added_notesMaster1.xml" Id="rIdMerged13"/><Relationship Type="http://schemas.openxmlformats.org/officeDocument/2006/relationships/slide" Target="slides/slide6.xml" Id="rIdMerged14"/><Relationship Type="http://schemas.openxmlformats.org/officeDocument/2006/relationships/slide" Target="slides/slide7.xml" Id="rIdMerged15"/><Relationship Type="http://schemas.openxmlformats.org/officeDocument/2006/relationships/slide" Target="slides/slide8.xml" Id="rIdMerged16"/><Relationship Type="http://schemas.openxmlformats.org/officeDocument/2006/relationships/slide" Target="slides/slide9.xml" Id="rIdMerged17"/><Relationship Type="http://schemas.openxmlformats.org/officeDocument/2006/relationships/slide" Target="slides/slide10.xml" Id="rIdMerged18"/><Relationship Type="http://schemas.openxmlformats.org/officeDocument/2006/relationships/slide" Target="slides/slide11.xml" Id="rIdMerged19"/><Relationship Type="http://schemas.openxmlformats.org/officeDocument/2006/relationships/slide" Target="slides/slide12.xml" Id="rIdMerged20"/></Relationships>
</file>

<file path=ppt/notesMasters/_rels/added_notesMaster1.xml.rels><?xml version='1.0' encoding='UTF-8' standalone='yes'?>
<Relationships xmlns="http://schemas.openxmlformats.org/package/2006/relationships"><Relationship Type="http://schemas.openxmlformats.org/officeDocument/2006/relationships/theme" Target="theme/added_theme3.xml" Id="Rdb9d91e396514c44"/></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added_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B077B4AD-6218-4F23-8A6E-6B0A2F30B3F1}" type="datetimeFigureOut">
              <a:rPr lang="ko-KR" altLang="en-US" smtClean="0"/>
              <a:t>2026-10-14</a:t>
            </a:fld>
            <a:endParaRPr lang="ko-KR" altLang="en-US"/>
          </a:p>
        </p:txBody>
      </p:sp>
      <p:sp>
        <p:nvSpPr>
          <p:cNvPr id="4" name="슬라이드 이미지 개체 틀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467D6694-57D1-4710-AA7E-AB87F570966A}" type="slidenum">
              <a:rPr lang="ko-KR" altLang="en-US" smtClean="0"/>
              <a:t>‹#›</a:t>
            </a:fld>
            <a:endParaRPr lang="ko-KR" altLang="en-US"/>
          </a:p>
        </p:txBody>
      </p:sp>
    </p:spTree>
    <p:extLst>
      <p:ext uri="{BB962C8B-B14F-4D97-AF65-F5344CB8AC3E}">
        <p14:creationId xmlns:p14="http://schemas.microsoft.com/office/powerpoint/2010/main" val="254585118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Masters/theme/added_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added_notesSlide1.xml.rels><?xml version='1.0' encoding='UTF-8' standalone='yes'?>
<Relationships xmlns="http://schemas.openxmlformats.org/package/2006/relationships"><Relationship Type="http://schemas.openxmlformats.org/officeDocument/2006/relationships/slide" Target="../slides/slide6.xml" Id="Ra14236ffd35f4b0e"/><Relationship Type="http://schemas.openxmlformats.org/officeDocument/2006/relationships/notesMaster" Target="../notesMasters/added_notesMaster1.xml" Id="R9d69c2530620496f"/></Relationships>
</file>

<file path=ppt/notesSlides/_rels/added_notesSlide2.xml.rels><?xml version='1.0' encoding='UTF-8' standalone='yes'?>
<Relationships xmlns="http://schemas.openxmlformats.org/package/2006/relationships"><Relationship Type="http://schemas.openxmlformats.org/officeDocument/2006/relationships/slide" Target="../slides/slide7.xml" Id="Redc6b4a2f8014c91"/><Relationship Type="http://schemas.openxmlformats.org/officeDocument/2006/relationships/notesMaster" Target="../notesMasters/added_notesMaster1.xml" Id="R2ba90f4702d144c4"/></Relationships>
</file>

<file path=ppt/notesSlides/_rels/added_notesSlide3.xml.rels><?xml version='1.0' encoding='UTF-8' standalone='yes'?>
<Relationships xmlns="http://schemas.openxmlformats.org/package/2006/relationships"><Relationship Type="http://schemas.openxmlformats.org/officeDocument/2006/relationships/slide" Target="../slides/slide8.xml" Id="R8a8111dbeec94bfd"/><Relationship Type="http://schemas.openxmlformats.org/officeDocument/2006/relationships/notesMaster" Target="../notesMasters/added_notesMaster1.xml" Id="Rbda53fa8a6d04648"/></Relationships>
</file>

<file path=ppt/notesSlides/_rels/added_notesSlide4.xml.rels><?xml version='1.0' encoding='UTF-8' standalone='yes'?>
<Relationships xmlns="http://schemas.openxmlformats.org/package/2006/relationships"><Relationship Type="http://schemas.openxmlformats.org/officeDocument/2006/relationships/slide" Target="../slides/slide9.xml" Id="R834850bac21246bf"/><Relationship Type="http://schemas.openxmlformats.org/officeDocument/2006/relationships/notesMaster" Target="../notesMasters/added_notesMaster1.xml" Id="R38275a4181ea4922"/></Relationships>
</file>

<file path=ppt/notesSlides/_rels/added_notesSlide5.xml.rels><?xml version='1.0' encoding='UTF-8' standalone='yes'?>
<Relationships xmlns="http://schemas.openxmlformats.org/package/2006/relationships"><Relationship Type="http://schemas.openxmlformats.org/officeDocument/2006/relationships/slide" Target="../slides/slide10.xml" Id="R9ee946905d9d4c11"/><Relationship Type="http://schemas.openxmlformats.org/officeDocument/2006/relationships/notesMaster" Target="../notesMasters/added_notesMaster1.xml" Id="Ra056892c9b5d4e63"/></Relationships>
</file>

<file path=ppt/notesSlides/_rels/added_notesSlide6.xml.rels><?xml version='1.0' encoding='UTF-8' standalone='yes'?>
<Relationships xmlns="http://schemas.openxmlformats.org/package/2006/relationships"><Relationship Type="http://schemas.openxmlformats.org/officeDocument/2006/relationships/slide" Target="../slides/slide11.xml" Id="R168b0ad2968748ef"/><Relationship Type="http://schemas.openxmlformats.org/officeDocument/2006/relationships/notesMaster" Target="../notesMasters/added_notesMaster1.xml" Id="Reb230236ba684be2"/></Relationships>
</file>

<file path=ppt/notesSlides/_rels/added_notesSlide7.xml.rels><?xml version='1.0' encoding='UTF-8' standalone='yes'?>
<Relationships xmlns="http://schemas.openxmlformats.org/package/2006/relationships"><Relationship Type="http://schemas.openxmlformats.org/officeDocument/2006/relationships/slide" Target="../slides/slide12.xml" Id="R8786ffadf1244967"/><Relationship Type="http://schemas.openxmlformats.org/officeDocument/2006/relationships/notesMaster" Target="../notesMasters/added_notesMaster1.xml" Id="R5cfd7ecfe42d455b"/></Relationships>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added_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기획 근거: 사용자 제공 SOMAXX 회사소개서(2026년 10월 13일 버전). 가격대·상품 범위·에스마켓 관계와 작성자 정보는 원문에 근거함. 소싱·품질·운영·추진·협업 내용은 확정된 회사 현황이 아닌 신규 제안이며 슬라이드에 표시함. 이미지는 AI 생성 콘셉트로 실제 상품·매장·직원·협력사를 나타내지 않음. 글로벌 브랜드 입점과 공급 조건은 미확정. 연락처는 확정 후 반영.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added_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기획 근거: 사용자 제공 SOMAXX 회사소개서(2026년 10월 13일 버전). 가격대·상품 범위·에스마켓 관계와 작성자 정보는 원문에 근거함. 소싱·품질·운영·추진·협업 내용은 확정된 회사 현황이 아닌 신규 제안이며 슬라이드에 표시함. 이미지는 AI 생성 콘셉트로 실제 상품·매장·직원·협력사를 나타내지 않음. 글로벌 브랜드 입점과 공급 조건은 미확정. 연락처는 확정 후 반영.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added_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기획 근거: 사용자 제공 SOMAXX 회사소개서(2026년 10월 13일 버전). 가격대·상품 범위·에스마켓 관계와 작성자 정보는 원문에 근거함. 소싱·품질·운영·추진·협업 내용은 확정된 회사 현황이 아닌 신규 제안이며 슬라이드에 표시함. 이미지는 AI 생성 콘셉트로 실제 상품·매장·직원·협력사를 나타내지 않음. 글로벌 브랜드 입점과 공급 조건은 미확정. 연락처는 확정 후 반영.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added_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기획 근거: 사용자 제공 SOMAXX 회사소개서(2026년 10월 13일 버전). 가격대·상품 범위·에스마켓 관계와 작성자 정보는 원문에 근거함. 소싱·품질·운영·추진·협업 내용은 확정된 회사 현황이 아닌 신규 제안이며 슬라이드에 표시함. 이미지는 AI 생성 콘셉트로 실제 상품·매장·직원·협력사를 나타내지 않음. 글로벌 브랜드 입점과 공급 조건은 미확정. 연락처는 확정 후 반영.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added_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기획 근거: 사용자 제공 SOMAXX 회사소개서(2026년 10월 13일 버전). 가격대·상품 범위·에스마켓 관계와 작성자 정보는 원문에 근거함. 소싱·품질·운영·추진·협업 내용은 확정된 회사 현황이 아닌 신규 제안이며 슬라이드에 표시함. 이미지는 AI 생성 콘셉트로 실제 상품·매장·직원·협력사를 나타내지 않음. 글로벌 브랜드 입점과 공급 조건은 미확정. 연락처는 확정 후 반영.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added_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기획 근거: 사용자 제공 SOMAXX 회사소개서(2026년 10월 13일 버전). 가격대·상품 범위·에스마켓 관계와 작성자 정보는 원문에 근거함. 소싱·품질·운영·추진·협업 내용은 확정된 회사 현황이 아닌 신규 제안이며 슬라이드에 표시함. 이미지는 AI 생성 콘셉트로 실제 상품·매장·직원·협력사를 나타내지 않음. 글로벌 브랜드 입점과 공급 조건은 미확정. 연락처는 확정 후 반영.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added_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기획 근거: 사용자 제공 SOMAXX 회사소개서(2026년 10월 13일 버전). 가격대·상품 범위·에스마켓 관계와 작성자 정보는 원문에 근거함. 소싱·품질·운영·추진·협업 내용은 확정된 회사 현황이 아닌 신규 제안이며 슬라이드에 표시함. 이미지는 AI 생성 콘셉트로 실제 상품·매장·직원·협력사를 나타내지 않음. 글로벌 브랜드 입점과 공급 조건은 미확정. 연락처는 확정 후 반영.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32F05-0143-D2D9-1833-080495F4DA4B}"/>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16825962-A324-B49E-3FA3-8AF60F36DF5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F1D3E9E-74AD-787D-662A-2D0EE5C3A564}"/>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652393BE-B1EB-93E9-1E7A-176444BD29C4}"/>
              </a:ext>
            </a:extLst>
          </p:cNvPr>
          <p:cNvSpPr>
            <a:spLocks noGrp="1"/>
          </p:cNvSpPr>
          <p:nvPr>
            <p:ph type="sldNum" sz="quarter" idx="5"/>
          </p:nvPr>
        </p:nvSpPr>
        <p:spPr/>
        <p:txBody>
          <a:bodyPr/>
          <a:lstStyle/>
          <a:p>
            <a:fld id="{467D6694-57D1-4710-AA7E-AB87F570966A}" type="slidenum">
              <a:rPr lang="ko-KR" altLang="en-US" smtClean="0"/>
              <a:t>1</a:t>
            </a:fld>
            <a:endParaRPr lang="ko-KR" altLang="en-US"/>
          </a:p>
        </p:txBody>
      </p:sp>
    </p:spTree>
    <p:extLst>
      <p:ext uri="{BB962C8B-B14F-4D97-AF65-F5344CB8AC3E}">
        <p14:creationId xmlns:p14="http://schemas.microsoft.com/office/powerpoint/2010/main" val="2476510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32F05-0143-D2D9-1833-080495F4DA4B}"/>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16825962-A324-B49E-3FA3-8AF60F36DF5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F1D3E9E-74AD-787D-662A-2D0EE5C3A564}"/>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652393BE-B1EB-93E9-1E7A-176444BD29C4}"/>
              </a:ext>
            </a:extLst>
          </p:cNvPr>
          <p:cNvSpPr>
            <a:spLocks noGrp="1"/>
          </p:cNvSpPr>
          <p:nvPr>
            <p:ph type="sldNum" sz="quarter" idx="5"/>
          </p:nvPr>
        </p:nvSpPr>
        <p:spPr/>
        <p:txBody>
          <a:bodyPr/>
          <a:lstStyle/>
          <a:p>
            <a:fld id="{467D6694-57D1-4710-AA7E-AB87F570966A}" type="slidenum">
              <a:rPr lang="ko-KR" altLang="en-US" smtClean="0"/>
              <a:t>2</a:t>
            </a:fld>
            <a:endParaRPr lang="ko-KR" altLang="en-US"/>
          </a:p>
        </p:txBody>
      </p:sp>
    </p:spTree>
    <p:extLst>
      <p:ext uri="{BB962C8B-B14F-4D97-AF65-F5344CB8AC3E}">
        <p14:creationId xmlns:p14="http://schemas.microsoft.com/office/powerpoint/2010/main" val="66887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32F05-0143-D2D9-1833-080495F4DA4B}"/>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16825962-A324-B49E-3FA3-8AF60F36DF5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F1D3E9E-74AD-787D-662A-2D0EE5C3A564}"/>
              </a:ext>
            </a:extLst>
          </p:cNvPr>
          <p:cNvSpPr>
            <a:spLocks noGrp="1"/>
          </p:cNvSpPr>
          <p:nvPr>
            <p:ph type="body" idx="1"/>
          </p:nvPr>
        </p:nvSpPr>
        <p:spPr/>
        <p:txBody>
          <a:bodyPr/>
          <a:lstStyle/>
          <a:p>
            <a:endParaRPr lang="ko-KR" altLang="en-US" dirty="0"/>
          </a:p>
        </p:txBody>
      </p:sp>
      <p:sp>
        <p:nvSpPr>
          <p:cNvPr id="4" name="슬라이드 번호 개체 틀 3">
            <a:extLst>
              <a:ext uri="{FF2B5EF4-FFF2-40B4-BE49-F238E27FC236}">
                <a16:creationId xmlns:a16="http://schemas.microsoft.com/office/drawing/2014/main" id="{652393BE-B1EB-93E9-1E7A-176444BD29C4}"/>
              </a:ext>
            </a:extLst>
          </p:cNvPr>
          <p:cNvSpPr>
            <a:spLocks noGrp="1"/>
          </p:cNvSpPr>
          <p:nvPr>
            <p:ph type="sldNum" sz="quarter" idx="5"/>
          </p:nvPr>
        </p:nvSpPr>
        <p:spPr/>
        <p:txBody>
          <a:bodyPr/>
          <a:lstStyle/>
          <a:p>
            <a:fld id="{467D6694-57D1-4710-AA7E-AB87F570966A}" type="slidenum">
              <a:rPr lang="ko-KR" altLang="en-US" smtClean="0"/>
              <a:t>3</a:t>
            </a:fld>
            <a:endParaRPr lang="ko-KR" altLang="en-US"/>
          </a:p>
        </p:txBody>
      </p:sp>
    </p:spTree>
    <p:extLst>
      <p:ext uri="{BB962C8B-B14F-4D97-AF65-F5344CB8AC3E}">
        <p14:creationId xmlns:p14="http://schemas.microsoft.com/office/powerpoint/2010/main" val="23800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사용자가 제시한 다섯 가지 요소를 네 가지 고객 혜택과 브랜드 정의로 정리했다. 직접적인 비교 브랜드명은 슬라이드에서 사용하지 않았다. 대체 표현은 '신발 전문 생활밀착형 리테일'이다.</a:t>
            </a:r>
          </a:p>
          <a:p>
            <a:r>
              <a:t>누적 신발 판매 2,700만 족 이상은 사용자가 2026년 10월 13일 대화에서 제공한 에스마켓 수치이며, 고유 고객 수가 아니다. 집계 기간과 정확한 기준일은 별도로 제공되지 않았다.</a:t>
            </a:r>
          </a:p>
          <a:p>
            <a:r>
              <a:t>1·2·3만원은 이 대화에서 논의한 SOMAXX의 중심 가격 구조다. 모든 상품이 해당 가격이라는 의미나 확정된 균일가를 주장하지 않는다. 성인화·아동화·양말·깔창·관리용품은 소개서에 제안하는 상품 구성 범위이며 운영 확정 목록이 아니다. 매장 이미지는 이 대화에서 만든 콘셉트이며 실제 운영 매장 사진이 아니다.</a:t>
            </a:r>
          </a:p>
          <a:p>
            <a:r>
              <a:t>소비 양극화와 높은 물가는 사용자가 제시한 사업 배경이며, 합리적 일상 구매 제안은 이를 바탕으로 한 SOMAXX의 포지셔닝 해석이다. 참고: 한국은행 BOK 이슈노트 제2026-14호 '우리 경제 가계 양극화의 실태와 파급영향', https://www.bok.or.kr/portal/bbs/P0002353/view.do?nttId=10098430&amp;menuNo=200433 . 국가데이터처 '2026년 9월 소비자물가동향', 2026-10-02, https://mods.go.kr/board.es?mid=b70203010000&amp;bid=b702030100&amp;ref_bid=213 . 수치나 특정 소득집단별 구매 행동을 슬라이드에 추가하지 않았다.</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누적 신발 판매 수량은 사용자가 2026년 10월 13일 대화에서 제공한 수치로, 2,700만 족을 넘었다는 내용이다. 누적 판매 수량이며 고유 고객 수를 의미하지 않는다. 집계 기간과 정확한 기준일은 별도로 제공되지 않았다. 상품 구성과 매장 운영 경험을 신규 SOMAXX 사업에 적용한다는 브랜드 제안이며 신규 사업의 성공을 보장하거나 판매 예측을 제시하지 않는다. 매장 사진은 이 대화에서 제작한 SOMAXX 셀프 구매형 DP 콘셉트 이미지로 실제 운영 매장 사진이 아니다.</a:t>
            </a:r>
          </a:p>
          <a:p>
            <a:br/>
            <a:r>
              <a:t>추가 운영 역량: 사용자가 2026년 10월 13일 제공한 200여 개 오프라인 매장 운영 노하우를 함께 반영했다. 현재 영업 중인 정확한 매장 수 또는 누적 개설 수로 별도 단정하지 않고 매장 운영 경험의 규모로 표현한다. 기존 누적 판매 2,700만 족 이상은 신발 판매 수량이며 고유 고객 수가 아니다. 매장 이미지는 이 대화에서 만든 SOMAXX 착화·계산 공간 콘셉트로 교체했다. 표시 가격은 사용자의 최신 요청인 19,000원·29,000원·39,000원을 반영한다.</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added_slideLayout1.xml.rels><?xml version='1.0' encoding='UTF-8' standalone='yes'?>
<Relationships xmlns="http://schemas.openxmlformats.org/package/2006/relationships"><Relationship Type="http://schemas.openxmlformats.org/officeDocument/2006/relationships/slideMaster" Target="../slideMasters/added_slideMaster1.xml" Id="R43756381191d4ff0"/></Relationships>
</file>

<file path=ppt/slideLayouts/_rels/added_slideLayout2.xml.rels><?xml version='1.0' encoding='UTF-8' standalone='yes'?>
<Relationships xmlns="http://schemas.openxmlformats.org/package/2006/relationships"><Relationship Type="http://schemas.openxmlformats.org/officeDocument/2006/relationships/slideMaster" Target="../slideMasters/added_slideMaster1.xml" Id="Re5d602bd8da24866"/></Relationships>
</file>

<file path=ppt/slideLayouts/_rels/added_slideLayout3.xml.rels><?xml version='1.0' encoding='UTF-8' standalone='yes'?>
<Relationships xmlns="http://schemas.openxmlformats.org/package/2006/relationships"><Relationship Type="http://schemas.openxmlformats.org/officeDocument/2006/relationships/slideMaster" Target="../slideMasters/added_slideMaster1.xml" Id="Rc224bb9589ea431f"/></Relationships>
</file>

<file path=ppt/slideLayouts/_rels/added_slideLayout4.xml.rels><?xml version='1.0' encoding='UTF-8' standalone='yes'?>
<Relationships xmlns="http://schemas.openxmlformats.org/package/2006/relationships"><Relationship Type="http://schemas.openxmlformats.org/officeDocument/2006/relationships/slideMaster" Target="../slideMasters/added_slideMaster1.xml" Id="R283f1cab61e94d5a"/></Relationships>
</file>

<file path=ppt/slideLayouts/_rels/added_slideLayout5.xml.rels><?xml version='1.0' encoding='UTF-8' standalone='yes'?>
<Relationships xmlns="http://schemas.openxmlformats.org/package/2006/relationships"><Relationship Type="http://schemas.openxmlformats.org/officeDocument/2006/relationships/slideMaster" Target="../slideMasters/added_slideMaster1.xml" Id="R0d6a8519bd5f4043"/></Relationships>
</file>

<file path=ppt/slideLayouts/_rels/added_slideLayout6.xml.rels><?xml version='1.0' encoding='UTF-8' standalone='yes'?>
<Relationships xmlns="http://schemas.openxmlformats.org/package/2006/relationships"><Relationship Type="http://schemas.openxmlformats.org/officeDocument/2006/relationships/slideMaster" Target="../slideMasters/added_slideMaster1.xml" Id="Rda5b60c9d7574b60"/></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added_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1E3809-F1B5-4CE3-B572-B96C23281BD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0501681-C0C6-451A-870D-525A9A522C8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added_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A3AE2D8-7F6C-4D47-B93A-7C300F82BC4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added_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2F02F61-7CDC-4808-8817-51AE48F5C2D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A094464-D461-400C-9377-E23F5D90DF0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added_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72B6361-6435-46E3-9584-A72242E6DD0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A566FDE-60A5-43B0-A68A-6A5E90F7E93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1F7EC85-C47A-4D5E-85E4-DAFAEF0F0E5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added_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48F721E-F6A7-4803-84AB-99390FB0B97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F4EB901-CEF7-477D-B796-99889A4370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added_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E63EE87-1661-1736-767A-3B80DDD1F320}"/>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73642E73-6BA6-0B03-FD39-8AAF580F78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B4CDB9A5-0C37-CA42-B116-E02F77E1FC7B}"/>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5" name="바닥글 개체 틀 4">
            <a:extLst>
              <a:ext uri="{FF2B5EF4-FFF2-40B4-BE49-F238E27FC236}">
                <a16:creationId xmlns:a16="http://schemas.microsoft.com/office/drawing/2014/main" id="{D1A1E859-2771-9FCF-BCD7-20A68366630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BF367F89-BD76-B780-B2C8-8AA3E501F59B}"/>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3131853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3A9000D-B7EE-D908-D069-084D1C5DBBD9}"/>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33631D3-8198-8232-79F6-E53EB6621B53}"/>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785B191C-1E4A-EF9B-3DF0-2B90BBBE43E9}"/>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5" name="바닥글 개체 틀 4">
            <a:extLst>
              <a:ext uri="{FF2B5EF4-FFF2-40B4-BE49-F238E27FC236}">
                <a16:creationId xmlns:a16="http://schemas.microsoft.com/office/drawing/2014/main" id="{E6B7ACD3-9C38-AD7C-FFF6-73043794E7DD}"/>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FD936E4D-F098-CDE9-73C3-D7EA22F246E2}"/>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106921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69464A6-2508-1639-E4B6-95400715E109}"/>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F1D5FA-5E46-20B7-10E6-8151F0DE69B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DAAAF2C4-BC86-2D64-00B1-4E813F8F6777}"/>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5" name="바닥글 개체 틀 4">
            <a:extLst>
              <a:ext uri="{FF2B5EF4-FFF2-40B4-BE49-F238E27FC236}">
                <a16:creationId xmlns:a16="http://schemas.microsoft.com/office/drawing/2014/main" id="{8C8885D7-4158-9BEA-74C7-6E69E6F413A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CCA1FB26-18E3-70E6-3EF9-5F385A64994F}"/>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3497940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3AB2C9E-C4AA-F93F-CE48-F67B7DF4D3B5}"/>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2B381BBC-44D0-B36A-A94D-C7FB1496F0DC}"/>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47A36169-569A-9EF5-4C2D-4BD8008B1CF6}"/>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7F2B160B-D601-87C9-2840-E69CAB2EF827}"/>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6" name="바닥글 개체 틀 5">
            <a:extLst>
              <a:ext uri="{FF2B5EF4-FFF2-40B4-BE49-F238E27FC236}">
                <a16:creationId xmlns:a16="http://schemas.microsoft.com/office/drawing/2014/main" id="{633812D4-000B-4732-76CA-D46A56F81CF5}"/>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7251DF6A-E1C8-3E57-E53D-2D5D7ED58B00}"/>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2508817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5251C22-052B-0762-70C7-E8C987BD99FA}"/>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66A73B5-DDFD-BF5C-3D5C-353D08B472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C4986D38-B477-0D83-8118-F5794BAD30FC}"/>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4A3F7BF-10D2-7CEF-4389-13283E37B8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B25FBE7A-37AE-8894-7179-0B465364C5A9}"/>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EC619976-74B9-BD71-92FA-4F84EE543501}"/>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8" name="바닥글 개체 틀 7">
            <a:extLst>
              <a:ext uri="{FF2B5EF4-FFF2-40B4-BE49-F238E27FC236}">
                <a16:creationId xmlns:a16="http://schemas.microsoft.com/office/drawing/2014/main" id="{40692076-5793-37E0-556E-6467C620BA0F}"/>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E6658544-6DAD-20EF-C41D-231396988B7D}"/>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2843233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8DE02E2-A200-6690-D044-D9FB08ECE0ED}"/>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0C4F443F-9956-4408-1A4F-EBDBA57534D3}"/>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4" name="바닥글 개체 틀 3">
            <a:extLst>
              <a:ext uri="{FF2B5EF4-FFF2-40B4-BE49-F238E27FC236}">
                <a16:creationId xmlns:a16="http://schemas.microsoft.com/office/drawing/2014/main" id="{227495D0-45C6-D47C-4B30-8845EC7139C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A7205F59-8399-18F9-6536-319EC6E2B844}"/>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1167407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BE395362-EFBF-1A8F-4D58-E879BCB0F879}"/>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3" name="바닥글 개체 틀 2">
            <a:extLst>
              <a:ext uri="{FF2B5EF4-FFF2-40B4-BE49-F238E27FC236}">
                <a16:creationId xmlns:a16="http://schemas.microsoft.com/office/drawing/2014/main" id="{0D41C8DD-632D-BD54-7D0A-62160A33BF70}"/>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3AF907D7-E1DE-F91C-3FFA-990AE4E0211D}"/>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3951606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B1F84A8-B271-3FB0-78F7-AEE4B6EAF1D0}"/>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697D5BD2-1F49-ADA0-19BD-C28BC038AA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5DC23333-106E-EFF6-63F2-5CA7EBBA4C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3E963437-AA96-CAA3-8F0C-7514CA756C9F}"/>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6" name="바닥글 개체 틀 5">
            <a:extLst>
              <a:ext uri="{FF2B5EF4-FFF2-40B4-BE49-F238E27FC236}">
                <a16:creationId xmlns:a16="http://schemas.microsoft.com/office/drawing/2014/main" id="{2F79D630-4B24-5DB7-A13F-6A55168C803B}"/>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A9212402-7CB9-C0A3-5672-28822D93E56C}"/>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2102086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6A2B6EB-F1F6-14AD-29BD-D431C978FCFE}"/>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FC2764A2-504F-B927-6E9B-A05BDEA435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E74A4206-0E19-58D4-C433-25444210EA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277752E4-1D7D-39BA-C4E4-76B1E2DA737C}"/>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6" name="바닥글 개체 틀 5">
            <a:extLst>
              <a:ext uri="{FF2B5EF4-FFF2-40B4-BE49-F238E27FC236}">
                <a16:creationId xmlns:a16="http://schemas.microsoft.com/office/drawing/2014/main" id="{39DD3E0D-5CA2-E679-FE70-F1A2B9B1BA3E}"/>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72B976AA-6B5F-9FB3-1FA1-DD4B4D347B0D}"/>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1461054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B4AB2D9-9C53-2C0D-0BED-0558BE218832}"/>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F0FC9296-1604-079F-F394-3501181DA0BF}"/>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88E9B5D9-BD18-BB0F-B65B-F48CE9126019}"/>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5" name="바닥글 개체 틀 4">
            <a:extLst>
              <a:ext uri="{FF2B5EF4-FFF2-40B4-BE49-F238E27FC236}">
                <a16:creationId xmlns:a16="http://schemas.microsoft.com/office/drawing/2014/main" id="{0182D2C0-B7D7-CB43-A737-2036FCE257F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C851432A-CCED-6C25-64E0-5275E4E1D254}"/>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270529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863760B4-E2D9-BC50-0BB3-DBEB385A6B8E}"/>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14337AC2-1EC9-61FD-9CCF-77E89FB38396}"/>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601CAE30-28AE-7161-0569-B24BB0C7E4C6}"/>
              </a:ext>
            </a:extLst>
          </p:cNvPr>
          <p:cNvSpPr>
            <a:spLocks noGrp="1"/>
          </p:cNvSpPr>
          <p:nvPr>
            <p:ph type="dt" sz="half" idx="10"/>
          </p:nvPr>
        </p:nvSpPr>
        <p:spPr/>
        <p:txBody>
          <a:bodyPr/>
          <a:lstStyle/>
          <a:p>
            <a:fld id="{680A3628-87F3-483C-A3AF-E069865C0419}" type="datetimeFigureOut">
              <a:rPr lang="ko-KR" altLang="en-US" smtClean="0"/>
              <a:t>2026-10-14</a:t>
            </a:fld>
            <a:endParaRPr lang="ko-KR" altLang="en-US"/>
          </a:p>
        </p:txBody>
      </p:sp>
      <p:sp>
        <p:nvSpPr>
          <p:cNvPr id="5" name="바닥글 개체 틀 4">
            <a:extLst>
              <a:ext uri="{FF2B5EF4-FFF2-40B4-BE49-F238E27FC236}">
                <a16:creationId xmlns:a16="http://schemas.microsoft.com/office/drawing/2014/main" id="{4FCB6F31-6290-FF06-D69F-DCE8652E80A3}"/>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BE91398D-D827-D098-269C-6F2CF614DE4C}"/>
              </a:ext>
            </a:extLst>
          </p:cNvPr>
          <p:cNvSpPr>
            <a:spLocks noGrp="1"/>
          </p:cNvSpPr>
          <p:nvPr>
            <p:ph type="sldNum" sz="quarter" idx="12"/>
          </p:nvPr>
        </p:nvSpPr>
        <p:spPr/>
        <p:txBody>
          <a:body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272381218"/>
      </p:ext>
    </p:extLst>
  </p:cSld>
  <p:clrMapOvr>
    <a:masterClrMapping/>
  </p:clrMapOvr>
</p:sldLayout>
</file>

<file path=ppt/slideMasters/_rels/added_slideMaster1.xml.rels><?xml version='1.0' encoding='UTF-8' standalone='yes'?>
<Relationships xmlns="http://schemas.openxmlformats.org/package/2006/relationships"><Relationship Type="http://schemas.openxmlformats.org/officeDocument/2006/relationships/theme" Target="theme/added_theme2.xml" Id="Rf4069196a7954e7c"/><Relationship Type="http://schemas.openxmlformats.org/officeDocument/2006/relationships/slideLayout" Target="../slideLayouts/added_slideLayout1.xml" Id="R9ebd447001a64757"/><Relationship Type="http://schemas.openxmlformats.org/officeDocument/2006/relationships/slideLayout" Target="../slideLayouts/added_slideLayout2.xml" Id="R2a72812cb9814eb7"/><Relationship Type="http://schemas.openxmlformats.org/officeDocument/2006/relationships/slideLayout" Target="../slideLayouts/added_slideLayout3.xml" Id="R35d4df4414704f82"/><Relationship Type="http://schemas.openxmlformats.org/officeDocument/2006/relationships/slideLayout" Target="../slideLayouts/added_slideLayout4.xml" Id="R99c8bb735b5b4f42"/><Relationship Type="http://schemas.openxmlformats.org/officeDocument/2006/relationships/slideLayout" Target="../slideLayouts/added_slideLayout5.xml" Id="R79de905c373f407d"/><Relationship Type="http://schemas.openxmlformats.org/officeDocument/2006/relationships/slideLayout" Target="../slideLayouts/added_slideLayout6.xml" Id="Ra7a1e6027fef47aa"/></Relationships>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added_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ebd447001a64757"/>
    <p:sldLayoutId xmlns:r="http://schemas.openxmlformats.org/officeDocument/2006/relationships" id="2147483650" r:id="R2a72812cb9814eb7"/>
    <p:sldLayoutId xmlns:r="http://schemas.openxmlformats.org/officeDocument/2006/relationships" id="2147483651" r:id="R35d4df4414704f82"/>
    <p:sldLayoutId xmlns:r="http://schemas.openxmlformats.org/officeDocument/2006/relationships" id="2147483652" r:id="R99c8bb735b5b4f42"/>
    <p:sldLayoutId xmlns:r="http://schemas.openxmlformats.org/officeDocument/2006/relationships" id="2147483653" r:id="R79de905c373f407d"/>
    <p:sldLayoutId xmlns:r="http://schemas.openxmlformats.org/officeDocument/2006/relationships" id="2147483654" r:id="Ra7a1e6027fef47a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A828D813-4317-EC54-FFA8-E1EC8085E6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FDCFB3E3-F80B-47F0-AFD0-DC31C679FF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1565C3D2-F92C-CF83-BF96-C02827CC0D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0A3628-87F3-483C-A3AF-E069865C0419}" type="datetimeFigureOut">
              <a:rPr lang="ko-KR" altLang="en-US" smtClean="0"/>
              <a:t>2026-10-14</a:t>
            </a:fld>
            <a:endParaRPr lang="ko-KR" altLang="en-US"/>
          </a:p>
        </p:txBody>
      </p:sp>
      <p:sp>
        <p:nvSpPr>
          <p:cNvPr id="5" name="바닥글 개체 틀 4">
            <a:extLst>
              <a:ext uri="{FF2B5EF4-FFF2-40B4-BE49-F238E27FC236}">
                <a16:creationId xmlns:a16="http://schemas.microsoft.com/office/drawing/2014/main" id="{1B86F8B1-A254-EFC2-CD5E-BDA20F4E3B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FFC748E-8853-A920-B8CC-907B584747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009BEDB-C09D-4D6A-AF36-7E5AED59809D}" type="slidenum">
              <a:rPr lang="ko-KR" altLang="en-US" smtClean="0"/>
              <a:t>‹#›</a:t>
            </a:fld>
            <a:endParaRPr lang="ko-KR" altLang="en-US"/>
          </a:p>
        </p:txBody>
      </p:sp>
    </p:spTree>
    <p:extLst>
      <p:ext uri="{BB962C8B-B14F-4D97-AF65-F5344CB8AC3E}">
        <p14:creationId xmlns:p14="http://schemas.microsoft.com/office/powerpoint/2010/main" val="884614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theme/added_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Type="http://schemas.openxmlformats.org/officeDocument/2006/relationships/slideLayout" Target="../slideLayouts/added_slideLayout6.xml" Id="R8b68df05097947cc"/><Relationship Type="http://schemas.openxmlformats.org/officeDocument/2006/relationships/image" Target="../media/added_image.png" Id="R3469555e007c4774"/><Relationship Type="http://schemas.openxmlformats.org/officeDocument/2006/relationships/notesSlide" Target="../notesSlides/added_notesSlide1.xml" Id="R8429aaa7b59f487e"/></Relationships>
</file>

<file path=ppt/slides/_rels/slide7.xml.rels><?xml version='1.0' encoding='UTF-8' standalone='yes'?>
<Relationships xmlns="http://schemas.openxmlformats.org/package/2006/relationships"><Relationship Type="http://schemas.openxmlformats.org/officeDocument/2006/relationships/slideLayout" Target="../slideLayouts/added_slideLayout6.xml" Id="Rc92583f8c1464ff4"/><Relationship Type="http://schemas.openxmlformats.org/officeDocument/2006/relationships/image" Target="../media/added_image2.png" Id="Rad7629cdb70e4cfa"/><Relationship Type="http://schemas.openxmlformats.org/officeDocument/2006/relationships/image" Target="../media/added_image3.png" Id="R9eb9758b0ca344b4"/><Relationship Type="http://schemas.openxmlformats.org/officeDocument/2006/relationships/notesSlide" Target="../notesSlides/added_notesSlide2.xml" Id="Rb15dda5be33a4f91"/></Relationships>
</file>

<file path=ppt/slides/_rels/slide8.xml.rels><?xml version='1.0' encoding='UTF-8' standalone='yes'?>
<Relationships xmlns="http://schemas.openxmlformats.org/package/2006/relationships"><Relationship Type="http://schemas.openxmlformats.org/officeDocument/2006/relationships/slideLayout" Target="../slideLayouts/added_slideLayout6.xml" Id="R383f8c28fde542d2"/><Relationship Type="http://schemas.openxmlformats.org/officeDocument/2006/relationships/image" Target="../media/added_image4.png" Id="R8da77ce1751a4d04"/><Relationship Type="http://schemas.openxmlformats.org/officeDocument/2006/relationships/image" Target="../media/added_image5.png" Id="R46d7f96a46024234"/><Relationship Type="http://schemas.openxmlformats.org/officeDocument/2006/relationships/notesSlide" Target="../notesSlides/added_notesSlide3.xml" Id="R33d3864e8e0b49b1"/></Relationships>
</file>

<file path=ppt/slides/_rels/slide9.xml.rels><?xml version='1.0' encoding='UTF-8' standalone='yes'?>
<Relationships xmlns="http://schemas.openxmlformats.org/package/2006/relationships"><Relationship Type="http://schemas.openxmlformats.org/officeDocument/2006/relationships/slideLayout" Target="../slideLayouts/added_slideLayout6.xml" Id="R9f510b54ae364a48"/><Relationship Type="http://schemas.openxmlformats.org/officeDocument/2006/relationships/image" Target="../media/added_image6.png" Id="R5e2f99c2ec874d40"/><Relationship Type="http://schemas.openxmlformats.org/officeDocument/2006/relationships/image" Target="../media/added_image7.png" Id="R5847d139eb9b41ba"/><Relationship Type="http://schemas.openxmlformats.org/officeDocument/2006/relationships/notesSlide" Target="../notesSlides/added_notesSlide4.xml" Id="Re27400931a1c4504"/></Relationships>
</file>

<file path=ppt/slides/_rels/slide10.xml.rels><?xml version='1.0' encoding='UTF-8' standalone='yes'?>
<Relationships xmlns="http://schemas.openxmlformats.org/package/2006/relationships"><Relationship Type="http://schemas.openxmlformats.org/officeDocument/2006/relationships/slideLayout" Target="../slideLayouts/added_slideLayout6.xml" Id="Rf4b8b1105fce43c6"/><Relationship Type="http://schemas.openxmlformats.org/officeDocument/2006/relationships/image" Target="../media/added_image8.png" Id="R563086c7662043a3"/><Relationship Type="http://schemas.openxmlformats.org/officeDocument/2006/relationships/image" Target="../media/added_image9.png" Id="R5b3eaa69c41c4384"/><Relationship Type="http://schemas.openxmlformats.org/officeDocument/2006/relationships/notesSlide" Target="../notesSlides/added_notesSlide5.xml" Id="R7cff8a0aa1d84357"/></Relationships>
</file>

<file path=ppt/slides/_rels/slide11.xml.rels><?xml version='1.0' encoding='UTF-8' standalone='yes'?>
<Relationships xmlns="http://schemas.openxmlformats.org/package/2006/relationships"><Relationship Type="http://schemas.openxmlformats.org/officeDocument/2006/relationships/slideLayout" Target="../slideLayouts/added_slideLayout6.xml" Id="R5faf34065da442de"/><Relationship Type="http://schemas.openxmlformats.org/officeDocument/2006/relationships/image" Target="../media/added_image10.png" Id="R39d14d18f6de4d5f"/><Relationship Type="http://schemas.openxmlformats.org/officeDocument/2006/relationships/image" Target="../media/added_image11.png" Id="R4a2c2eb54404443c"/><Relationship Type="http://schemas.openxmlformats.org/officeDocument/2006/relationships/notesSlide" Target="../notesSlides/added_notesSlide6.xml" Id="R3403609b14cd4816"/></Relationships>
</file>

<file path=ppt/slides/_rels/slide12.xml.rels><?xml version='1.0' encoding='UTF-8' standalone='yes'?>
<Relationships xmlns="http://schemas.openxmlformats.org/package/2006/relationships"><Relationship Type="http://schemas.openxmlformats.org/officeDocument/2006/relationships/slideLayout" Target="../slideLayouts/added_slideLayout6.xml" Id="Re0e49cc4c20b4199"/><Relationship Type="http://schemas.openxmlformats.org/officeDocument/2006/relationships/image" Target="../media/added_image12.png" Id="R7738391b23c24bdf"/><Relationship Type="http://schemas.openxmlformats.org/officeDocument/2006/relationships/image" Target="../media/added_image13.png" Id="Rb6bc1fe5717f4326"/><Relationship Type="http://schemas.openxmlformats.org/officeDocument/2006/relationships/notesSlide" Target="../notesSlides/added_notesSlide7.xml" Id="R8c3b3e80f47b4118"/></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D7E9F-62A9-FAE4-06A1-3E97816C664F}"/>
            </a:ext>
          </a:extLst>
        </p:cNvPr>
        <p:cNvGrpSpPr/>
        <p:nvPr/>
      </p:nvGrpSpPr>
      <p:grpSpPr>
        <a:xfrm>
          <a:off x="0" y="0"/>
          <a:ext cx="0" cy="0"/>
          <a:chOff x="0" y="0"/>
          <a:chExt cx="0" cy="0"/>
        </a:xfrm>
      </p:grpSpPr>
      <p:pic>
        <p:nvPicPr>
          <p:cNvPr id="9" name="그림 8">
            <a:extLst>
              <a:ext uri="{FF2B5EF4-FFF2-40B4-BE49-F238E27FC236}">
                <a16:creationId xmlns:a16="http://schemas.microsoft.com/office/drawing/2014/main" id="{B92B3D6D-5392-0A93-0E85-3FEEBD1AAEDE}"/>
              </a:ext>
            </a:extLst>
          </p:cNvPr>
          <p:cNvPicPr>
            <a:picLocks noChangeAspect="1"/>
          </p:cNvPicPr>
          <p:nvPr/>
        </p:nvPicPr>
        <p:blipFill>
          <a:blip r:embed="rId3"/>
          <a:stretch>
            <a:fillRect/>
          </a:stretch>
        </p:blipFill>
        <p:spPr>
          <a:xfrm>
            <a:off x="0" y="0"/>
            <a:ext cx="12185117" cy="6858000"/>
          </a:xfrm>
          <a:prstGeom prst="rect">
            <a:avLst/>
          </a:prstGeom>
        </p:spPr>
      </p:pic>
      <p:sp>
        <p:nvSpPr>
          <p:cNvPr id="3" name="TextBox 2">
            <a:extLst>
              <a:ext uri="{FF2B5EF4-FFF2-40B4-BE49-F238E27FC236}">
                <a16:creationId xmlns:a16="http://schemas.microsoft.com/office/drawing/2014/main" id="{1C36C8EB-B966-30FB-A143-660BE1493184}"/>
              </a:ext>
            </a:extLst>
          </p:cNvPr>
          <p:cNvSpPr txBox="1"/>
          <p:nvPr/>
        </p:nvSpPr>
        <p:spPr>
          <a:xfrm>
            <a:off x="386538" y="6299573"/>
            <a:ext cx="2658414" cy="430887"/>
          </a:xfrm>
          <a:prstGeom prst="rect">
            <a:avLst/>
          </a:prstGeom>
          <a:noFill/>
        </p:spPr>
        <p:txBody>
          <a:bodyPr wrap="square">
            <a:spAutoFit/>
          </a:bodyPr>
          <a:lstStyle/>
          <a:p>
            <a:r>
              <a:rPr lang="en-US" altLang="ko-KR" sz="1000" dirty="0">
                <a:solidFill>
                  <a:schemeClr val="bg1"/>
                </a:solidFill>
                <a:latin typeface="Adobe 고딕 Std B" panose="020B0800000000000000" pitchFamily="34" charset="-127"/>
                <a:ea typeface="Adobe 고딕 Std B" panose="020B0800000000000000" pitchFamily="34" charset="-127"/>
              </a:rPr>
              <a:t>2026</a:t>
            </a:r>
            <a:r>
              <a:rPr lang="ko-KR" altLang="en-US" sz="1000" dirty="0">
                <a:solidFill>
                  <a:schemeClr val="bg1"/>
                </a:solidFill>
                <a:latin typeface="Adobe 고딕 Std B" panose="020B0800000000000000" pitchFamily="34" charset="-127"/>
                <a:ea typeface="Adobe 고딕 Std B" panose="020B0800000000000000" pitchFamily="34" charset="-127"/>
              </a:rPr>
              <a:t>년 </a:t>
            </a:r>
            <a:r>
              <a:rPr lang="en-US" altLang="ko-KR" sz="1200" dirty="0">
                <a:solidFill>
                  <a:schemeClr val="bg1"/>
                </a:solidFill>
                <a:latin typeface="Adobe 고딕 Std B" panose="020B0800000000000000" pitchFamily="34" charset="-127"/>
                <a:ea typeface="Adobe 고딕 Std B" panose="020B0800000000000000" pitchFamily="34" charset="-127"/>
              </a:rPr>
              <a:t>10</a:t>
            </a:r>
            <a:r>
              <a:rPr lang="ko-KR" altLang="en-US" sz="1000" dirty="0">
                <a:solidFill>
                  <a:schemeClr val="bg1"/>
                </a:solidFill>
                <a:latin typeface="Adobe 고딕 Std B" panose="020B0800000000000000" pitchFamily="34" charset="-127"/>
                <a:ea typeface="Adobe 고딕 Std B" panose="020B0800000000000000" pitchFamily="34" charset="-127"/>
              </a:rPr>
              <a:t>월</a:t>
            </a:r>
            <a:endParaRPr lang="en-US" altLang="ko-KR" sz="1000" dirty="0">
              <a:solidFill>
                <a:schemeClr val="bg1"/>
              </a:solidFill>
              <a:latin typeface="Adobe 고딕 Std B" panose="020B0800000000000000" pitchFamily="34" charset="-127"/>
              <a:ea typeface="Adobe 고딕 Std B" panose="020B0800000000000000" pitchFamily="34" charset="-127"/>
            </a:endParaRPr>
          </a:p>
          <a:p>
            <a:r>
              <a:rPr lang="ko-KR" altLang="en-US" sz="1000" dirty="0" err="1">
                <a:solidFill>
                  <a:schemeClr val="bg1"/>
                </a:solidFill>
                <a:latin typeface="Adobe 고딕 Std B" panose="020B0800000000000000" pitchFamily="34" charset="-127"/>
                <a:ea typeface="Adobe 고딕 Std B" panose="020B0800000000000000" pitchFamily="34" charset="-127"/>
              </a:rPr>
              <a:t>메가슈플렉스</a:t>
            </a:r>
            <a:r>
              <a:rPr lang="ko-KR" altLang="en-US" sz="1000" dirty="0">
                <a:solidFill>
                  <a:schemeClr val="bg1"/>
                </a:solidFill>
                <a:latin typeface="Adobe 고딕 Std B" panose="020B0800000000000000" pitchFamily="34" charset="-127"/>
                <a:ea typeface="Adobe 고딕 Std B" panose="020B0800000000000000" pitchFamily="34" charset="-127"/>
              </a:rPr>
              <a:t> </a:t>
            </a:r>
            <a:r>
              <a:rPr lang="ko-KR" altLang="en-US" sz="1000" dirty="0" err="1">
                <a:solidFill>
                  <a:schemeClr val="bg1"/>
                </a:solidFill>
                <a:latin typeface="Adobe 고딕 Std B" panose="020B0800000000000000" pitchFamily="34" charset="-127"/>
                <a:ea typeface="Adobe 고딕 Std B" panose="020B0800000000000000" pitchFamily="34" charset="-127"/>
              </a:rPr>
              <a:t>에스마켓</a:t>
            </a:r>
            <a:r>
              <a:rPr lang="ko-KR" altLang="en-US" sz="1000" dirty="0">
                <a:solidFill>
                  <a:schemeClr val="bg1"/>
                </a:solidFill>
                <a:latin typeface="Adobe 고딕 Std B" panose="020B0800000000000000" pitchFamily="34" charset="-127"/>
                <a:ea typeface="Adobe 고딕 Std B" panose="020B0800000000000000" pitchFamily="34" charset="-127"/>
              </a:rPr>
              <a:t> 상품본부 이덕호</a:t>
            </a:r>
            <a:endParaRPr lang="en-US" altLang="ko-KR" sz="1000" dirty="0">
              <a:solidFill>
                <a:schemeClr val="bg1"/>
              </a:solidFill>
              <a:latin typeface="Adobe 고딕 Std B" panose="020B0800000000000000" pitchFamily="34" charset="-127"/>
              <a:ea typeface="Adobe 고딕 Std B" panose="020B0800000000000000" pitchFamily="34" charset="-127"/>
            </a:endParaRPr>
          </a:p>
        </p:txBody>
      </p:sp>
      <p:sp>
        <p:nvSpPr>
          <p:cNvPr id="5" name="TextBox 4">
            <a:extLst>
              <a:ext uri="{FF2B5EF4-FFF2-40B4-BE49-F238E27FC236}">
                <a16:creationId xmlns:a16="http://schemas.microsoft.com/office/drawing/2014/main" id="{EA574A84-1FF7-99F9-F26E-F3D25A722486}"/>
              </a:ext>
            </a:extLst>
          </p:cNvPr>
          <p:cNvSpPr txBox="1"/>
          <p:nvPr/>
        </p:nvSpPr>
        <p:spPr>
          <a:xfrm>
            <a:off x="386538" y="3207839"/>
            <a:ext cx="4065115" cy="2077492"/>
          </a:xfrm>
          <a:prstGeom prst="rect">
            <a:avLst/>
          </a:prstGeom>
          <a:noFill/>
        </p:spPr>
        <p:txBody>
          <a:bodyPr wrap="square" rtlCol="0">
            <a:spAutoFit/>
          </a:bodyPr>
          <a:lstStyle/>
          <a:p>
            <a:r>
              <a:rPr lang="ko-KR" altLang="en-US" sz="4200" dirty="0">
                <a:solidFill>
                  <a:schemeClr val="bg1"/>
                </a:solidFill>
                <a:latin typeface="Adobe 고딕 Std B" panose="020B0800000000000000" pitchFamily="34" charset="-127"/>
                <a:ea typeface="Adobe 고딕 Std B" panose="020B0800000000000000" pitchFamily="34" charset="-127"/>
              </a:rPr>
              <a:t>가격혁명</a:t>
            </a:r>
            <a:r>
              <a:rPr lang="en-US" altLang="ko-KR" sz="4200" dirty="0">
                <a:solidFill>
                  <a:schemeClr val="bg1"/>
                </a:solidFill>
                <a:latin typeface="Adobe 고딕 Std B" panose="020B0800000000000000" pitchFamily="34" charset="-127"/>
                <a:ea typeface="Adobe 고딕 Std B" panose="020B0800000000000000" pitchFamily="34" charset="-127"/>
              </a:rPr>
              <a:t>! !</a:t>
            </a:r>
            <a:br>
              <a:rPr lang="en-US" altLang="ko-KR" sz="4200" dirty="0">
                <a:solidFill>
                  <a:schemeClr val="bg1"/>
                </a:solidFill>
                <a:latin typeface="Adobe 고딕 Std B" panose="020B0800000000000000" pitchFamily="34" charset="-127"/>
                <a:ea typeface="Adobe 고딕 Std B" panose="020B0800000000000000" pitchFamily="34" charset="-127"/>
              </a:rPr>
            </a:br>
            <a:r>
              <a:rPr lang="ko-KR" altLang="en-US" sz="4200" dirty="0">
                <a:solidFill>
                  <a:schemeClr val="bg1"/>
                </a:solidFill>
                <a:latin typeface="Adobe 고딕 Std B" panose="020B0800000000000000" pitchFamily="34" charset="-127"/>
                <a:ea typeface="Adobe 고딕 Std B" panose="020B0800000000000000" pitchFamily="34" charset="-127"/>
              </a:rPr>
              <a:t>가격은 가볍게</a:t>
            </a:r>
            <a:r>
              <a:rPr lang="en-US" altLang="ko-KR" sz="4200" dirty="0">
                <a:solidFill>
                  <a:schemeClr val="bg1"/>
                </a:solidFill>
                <a:latin typeface="Adobe 고딕 Std B" panose="020B0800000000000000" pitchFamily="34" charset="-127"/>
                <a:ea typeface="Adobe 고딕 Std B" panose="020B0800000000000000" pitchFamily="34" charset="-127"/>
              </a:rPr>
              <a:t>,</a:t>
            </a:r>
          </a:p>
          <a:p>
            <a:r>
              <a:rPr lang="ko-KR" altLang="en-US" sz="4200" dirty="0">
                <a:solidFill>
                  <a:schemeClr val="bg1"/>
                </a:solidFill>
                <a:latin typeface="Adobe 고딕 Std B" panose="020B0800000000000000" pitchFamily="34" charset="-127"/>
                <a:ea typeface="Adobe 고딕 Std B" panose="020B0800000000000000" pitchFamily="34" charset="-127"/>
              </a:rPr>
              <a:t>쇼핑은 즐겁게</a:t>
            </a:r>
            <a:r>
              <a:rPr lang="en-US" altLang="ko-KR" sz="4200" dirty="0">
                <a:solidFill>
                  <a:schemeClr val="bg1"/>
                </a:solidFill>
                <a:latin typeface="Adobe 고딕 Std B" panose="020B0800000000000000" pitchFamily="34" charset="-127"/>
                <a:ea typeface="Adobe 고딕 Std B" panose="020B0800000000000000" pitchFamily="34" charset="-127"/>
              </a:rPr>
              <a:t>.</a:t>
            </a:r>
          </a:p>
        </p:txBody>
      </p:sp>
    </p:spTree>
    <p:extLst>
      <p:ext uri="{BB962C8B-B14F-4D97-AF65-F5344CB8AC3E}">
        <p14:creationId xmlns:p14="http://schemas.microsoft.com/office/powerpoint/2010/main" val="1683427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D7E9F-62A9-FAE4-06A1-3E97816C664F}"/>
            </a:ext>
          </a:extLst>
        </p:cNvPr>
        <p:cNvGrpSpPr/>
        <p:nvPr/>
      </p:nvGrpSpPr>
      <p:grpSpPr>
        <a:xfrm>
          <a:off x="0" y="0"/>
          <a:ext cx="0" cy="0"/>
          <a:chOff x="0" y="0"/>
          <a:chExt cx="0" cy="0"/>
        </a:xfrm>
      </p:grpSpPr>
      <p:pic>
        <p:nvPicPr>
          <p:cNvPr id="3" name="그림 2">
            <a:extLst>
              <a:ext uri="{FF2B5EF4-FFF2-40B4-BE49-F238E27FC236}">
                <a16:creationId xmlns:a16="http://schemas.microsoft.com/office/drawing/2014/main" id="{F6530C18-A4E0-735C-CC03-5EFE89B8F33A}"/>
              </a:ext>
            </a:extLst>
          </p:cNvPr>
          <p:cNvPicPr>
            <a:picLocks noChangeAspect="1"/>
          </p:cNvPicPr>
          <p:nvPr/>
        </p:nvPicPr>
        <p:blipFill>
          <a:blip r:embed="rId3"/>
          <a:stretch>
            <a:fillRect/>
          </a:stretch>
        </p:blipFill>
        <p:spPr>
          <a:xfrm>
            <a:off x="0" y="0"/>
            <a:ext cx="12192000" cy="6858000"/>
          </a:xfrm>
          <a:prstGeom prst="rect">
            <a:avLst/>
          </a:prstGeom>
        </p:spPr>
      </p:pic>
      <p:pic>
        <p:nvPicPr>
          <p:cNvPr id="5" name="그림 4">
            <a:extLst>
              <a:ext uri="{FF2B5EF4-FFF2-40B4-BE49-F238E27FC236}">
                <a16:creationId xmlns:a16="http://schemas.microsoft.com/office/drawing/2014/main" id="{64E312A3-F7FE-9544-D53C-5575B13DAD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72710"/>
            <a:ext cx="12192000" cy="4312580"/>
          </a:xfrm>
          <a:prstGeom prst="rect">
            <a:avLst/>
          </a:prstGeom>
        </p:spPr>
      </p:pic>
    </p:spTree>
    <p:extLst>
      <p:ext uri="{BB962C8B-B14F-4D97-AF65-F5344CB8AC3E}">
        <p14:creationId xmlns:p14="http://schemas.microsoft.com/office/powerpoint/2010/main" val="1886600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D7E9F-62A9-FAE4-06A1-3E97816C664F}"/>
            </a:ext>
          </a:extLst>
        </p:cNvPr>
        <p:cNvGrpSpPr/>
        <p:nvPr/>
      </p:nvGrpSpPr>
      <p:grpSpPr>
        <a:xfrm>
          <a:off x="0" y="0"/>
          <a:ext cx="0" cy="0"/>
          <a:chOff x="0" y="0"/>
          <a:chExt cx="0" cy="0"/>
        </a:xfrm>
      </p:grpSpPr>
      <p:pic>
        <p:nvPicPr>
          <p:cNvPr id="3" name="그림 2">
            <a:extLst>
              <a:ext uri="{FF2B5EF4-FFF2-40B4-BE49-F238E27FC236}">
                <a16:creationId xmlns:a16="http://schemas.microsoft.com/office/drawing/2014/main" id="{F6530C18-A4E0-735C-CC03-5EFE89B8F33A}"/>
              </a:ext>
            </a:extLst>
          </p:cNvPr>
          <p:cNvPicPr>
            <a:picLocks noChangeAspect="1"/>
          </p:cNvPicPr>
          <p:nvPr/>
        </p:nvPicPr>
        <p:blipFill>
          <a:blip r:embed="rId3"/>
          <a:stretch>
            <a:fillRect/>
          </a:stretch>
        </p:blipFill>
        <p:spPr>
          <a:xfrm>
            <a:off x="0" y="0"/>
            <a:ext cx="12192000" cy="6858000"/>
          </a:xfrm>
          <a:prstGeom prst="rect">
            <a:avLst/>
          </a:prstGeom>
        </p:spPr>
      </p:pic>
      <p:pic>
        <p:nvPicPr>
          <p:cNvPr id="4" name="그림 3">
            <a:extLst>
              <a:ext uri="{FF2B5EF4-FFF2-40B4-BE49-F238E27FC236}">
                <a16:creationId xmlns:a16="http://schemas.microsoft.com/office/drawing/2014/main" id="{1808C54E-1511-02B8-0087-9D7F593171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845" y="403848"/>
            <a:ext cx="5812155" cy="2055888"/>
          </a:xfrm>
          <a:prstGeom prst="rect">
            <a:avLst/>
          </a:prstGeom>
        </p:spPr>
      </p:pic>
      <p:sp>
        <p:nvSpPr>
          <p:cNvPr id="7" name="TextBox 6">
            <a:extLst>
              <a:ext uri="{FF2B5EF4-FFF2-40B4-BE49-F238E27FC236}">
                <a16:creationId xmlns:a16="http://schemas.microsoft.com/office/drawing/2014/main" id="{3E1CC4FE-CDEC-B17D-D7D8-38981FB140AD}"/>
              </a:ext>
            </a:extLst>
          </p:cNvPr>
          <p:cNvSpPr txBox="1"/>
          <p:nvPr/>
        </p:nvSpPr>
        <p:spPr>
          <a:xfrm>
            <a:off x="384238" y="2678013"/>
            <a:ext cx="7812025" cy="1198085"/>
          </a:xfrm>
          <a:prstGeom prst="rect">
            <a:avLst/>
          </a:prstGeom>
          <a:noFill/>
        </p:spPr>
        <p:txBody>
          <a:bodyPr wrap="square" lIns="0" tIns="0" rIns="0" bIns="0">
            <a:spAutoFit/>
          </a:bodyPr>
          <a:lstStyle/>
          <a:p>
            <a:pPr algn="l">
              <a:lnSpc>
                <a:spcPct val="105000"/>
              </a:lnSpc>
            </a:pPr>
            <a:r>
              <a:rPr lang="ko-KR" altLang="en-US" sz="2500" b="1" dirty="0" err="1">
                <a:solidFill>
                  <a:srgbClr val="FFFF00"/>
                </a:solidFill>
                <a:latin typeface="Adobe 고딕 Std B" panose="020B0800000000000000" pitchFamily="34" charset="-127"/>
                <a:ea typeface="Adobe 고딕 Std B" panose="020B0800000000000000" pitchFamily="34" charset="-127"/>
              </a:rPr>
              <a:t>쏘맥스</a:t>
            </a:r>
            <a:r>
              <a:rPr lang="ko-KR" altLang="en-US" sz="2500" b="1" dirty="0" err="1">
                <a:solidFill>
                  <a:schemeClr val="bg1"/>
                </a:solidFill>
                <a:latin typeface="Adobe 고딕 Std B" panose="020B0800000000000000" pitchFamily="34" charset="-127"/>
                <a:ea typeface="Adobe 고딕 Std B" panose="020B0800000000000000" pitchFamily="34" charset="-127"/>
              </a:rPr>
              <a:t>는</a:t>
            </a:r>
            <a:r>
              <a:rPr lang="ko-KR" altLang="en-US" sz="2500" b="1" dirty="0">
                <a:solidFill>
                  <a:schemeClr val="bg1"/>
                </a:solidFill>
                <a:latin typeface="Adobe 고딕 Std B" panose="020B0800000000000000" pitchFamily="34" charset="-127"/>
                <a:ea typeface="Adobe 고딕 Std B" panose="020B0800000000000000" pitchFamily="34" charset="-127"/>
              </a:rPr>
              <a:t> 대한민국 대표 슈즈 멀티브랜드</a:t>
            </a:r>
            <a:endParaRPr lang="en-US" altLang="ko-KR" sz="2500" b="1" dirty="0">
              <a:solidFill>
                <a:schemeClr val="bg1"/>
              </a:solidFill>
              <a:latin typeface="Adobe 고딕 Std B" panose="020B0800000000000000" pitchFamily="34" charset="-127"/>
              <a:ea typeface="Adobe 고딕 Std B" panose="020B0800000000000000" pitchFamily="34" charset="-127"/>
            </a:endParaRPr>
          </a:p>
          <a:p>
            <a:pPr algn="l">
              <a:lnSpc>
                <a:spcPct val="105000"/>
              </a:lnSpc>
            </a:pPr>
            <a:r>
              <a:rPr lang="ko-KR" altLang="en-US" sz="2500" b="1" dirty="0" err="1">
                <a:solidFill>
                  <a:schemeClr val="bg1"/>
                </a:solidFill>
                <a:latin typeface="Adobe 고딕 Std B" panose="020B0800000000000000" pitchFamily="34" charset="-127"/>
                <a:ea typeface="Adobe 고딕 Std B" panose="020B0800000000000000" pitchFamily="34" charset="-127"/>
              </a:rPr>
              <a:t>메가슈플렉스</a:t>
            </a:r>
            <a:r>
              <a:rPr lang="ko-KR" altLang="en-US" sz="2500" b="1" dirty="0">
                <a:solidFill>
                  <a:schemeClr val="bg1"/>
                </a:solidFill>
                <a:latin typeface="Adobe 고딕 Std B" panose="020B0800000000000000" pitchFamily="34" charset="-127"/>
                <a:ea typeface="Adobe 고딕 Std B" panose="020B0800000000000000" pitchFamily="34" charset="-127"/>
              </a:rPr>
              <a:t> </a:t>
            </a:r>
            <a:r>
              <a:rPr lang="ko-KR" altLang="en-US" sz="2500" b="1" dirty="0" err="1">
                <a:solidFill>
                  <a:schemeClr val="bg1"/>
                </a:solidFill>
                <a:latin typeface="Adobe 고딕 Std B" panose="020B0800000000000000" pitchFamily="34" charset="-127"/>
                <a:ea typeface="Adobe 고딕 Std B" panose="020B0800000000000000" pitchFamily="34" charset="-127"/>
              </a:rPr>
              <a:t>에스마켓에서</a:t>
            </a:r>
            <a:r>
              <a:rPr lang="ko-KR" altLang="en-US" sz="2500" b="1" dirty="0">
                <a:solidFill>
                  <a:schemeClr val="bg1"/>
                </a:solidFill>
                <a:latin typeface="Adobe 고딕 Std B" panose="020B0800000000000000" pitchFamily="34" charset="-127"/>
                <a:ea typeface="Adobe 고딕 Std B" panose="020B0800000000000000" pitchFamily="34" charset="-127"/>
              </a:rPr>
              <a:t> 새롭게  선보이는</a:t>
            </a:r>
            <a:br>
              <a:rPr lang="en-US" altLang="ko-KR" sz="2500" b="1" dirty="0">
                <a:solidFill>
                  <a:schemeClr val="bg1"/>
                </a:solidFill>
                <a:latin typeface="Adobe 고딕 Std B" panose="020B0800000000000000" pitchFamily="34" charset="-127"/>
                <a:ea typeface="Adobe 고딕 Std B" panose="020B0800000000000000" pitchFamily="34" charset="-127"/>
              </a:rPr>
            </a:br>
            <a:r>
              <a:rPr lang="en-US" altLang="ko-KR" sz="2500" b="1" dirty="0">
                <a:solidFill>
                  <a:srgbClr val="FFFF00"/>
                </a:solidFill>
                <a:latin typeface="Adobe 고딕 Std B" panose="020B0800000000000000" pitchFamily="34" charset="-127"/>
                <a:ea typeface="Adobe 고딕 Std B" panose="020B0800000000000000" pitchFamily="34" charset="-127"/>
              </a:rPr>
              <a:t>“</a:t>
            </a:r>
            <a:r>
              <a:rPr lang="ko-KR" altLang="en-US" sz="2500" b="1" dirty="0" err="1">
                <a:solidFill>
                  <a:srgbClr val="FFFF00"/>
                </a:solidFill>
                <a:latin typeface="Adobe 고딕 Std B" panose="020B0800000000000000" pitchFamily="34" charset="-127"/>
                <a:ea typeface="Adobe 고딕 Std B" panose="020B0800000000000000" pitchFamily="34" charset="-127"/>
              </a:rPr>
              <a:t>초가성비</a:t>
            </a:r>
            <a:r>
              <a:rPr lang="ko-KR" altLang="en-US" sz="2500" b="1" dirty="0">
                <a:solidFill>
                  <a:srgbClr val="FFFF00"/>
                </a:solidFill>
                <a:latin typeface="Adobe 고딕 Std B" panose="020B0800000000000000" pitchFamily="34" charset="-127"/>
                <a:ea typeface="Adobe 고딕 Std B" panose="020B0800000000000000" pitchFamily="34" charset="-127"/>
              </a:rPr>
              <a:t> 슈즈 리테일 플랫폼</a:t>
            </a:r>
            <a:r>
              <a:rPr lang="en-US" altLang="ko-KR" sz="2500" b="1" dirty="0">
                <a:solidFill>
                  <a:srgbClr val="FFFF00"/>
                </a:solidFill>
                <a:latin typeface="Adobe 고딕 Std B" panose="020B0800000000000000" pitchFamily="34" charset="-127"/>
                <a:ea typeface="Adobe 고딕 Std B" panose="020B0800000000000000" pitchFamily="34" charset="-127"/>
              </a:rPr>
              <a:t>“ </a:t>
            </a:r>
            <a:r>
              <a:rPr lang="ko-KR" altLang="en-US" sz="2500" b="1" dirty="0">
                <a:solidFill>
                  <a:schemeClr val="bg1"/>
                </a:solidFill>
                <a:latin typeface="Adobe 고딕 Std B" panose="020B0800000000000000" pitchFamily="34" charset="-127"/>
                <a:ea typeface="Adobe 고딕 Std B" panose="020B0800000000000000" pitchFamily="34" charset="-127"/>
              </a:rPr>
              <a:t>입니다</a:t>
            </a:r>
            <a:r>
              <a:rPr lang="en-US" altLang="ko-KR" sz="2500" b="1" dirty="0">
                <a:solidFill>
                  <a:schemeClr val="bg1"/>
                </a:solidFill>
                <a:latin typeface="Adobe 고딕 Std B" panose="020B0800000000000000" pitchFamily="34" charset="-127"/>
                <a:ea typeface="Adobe 고딕 Std B" panose="020B0800000000000000" pitchFamily="34" charset="-127"/>
              </a:rPr>
              <a:t>.</a:t>
            </a:r>
            <a:r>
              <a:rPr lang="ko-KR" altLang="en-US" sz="2500" b="1" dirty="0">
                <a:solidFill>
                  <a:schemeClr val="bg1"/>
                </a:solidFill>
                <a:latin typeface="Adobe 고딕 Std B" panose="020B0800000000000000" pitchFamily="34" charset="-127"/>
                <a:ea typeface="Adobe 고딕 Std B" panose="020B0800000000000000" pitchFamily="34" charset="-127"/>
              </a:rPr>
              <a:t> </a:t>
            </a:r>
            <a:endParaRPr lang="en-US" altLang="ko-KR" sz="2500" b="1" dirty="0">
              <a:solidFill>
                <a:schemeClr val="bg1"/>
              </a:solidFill>
              <a:latin typeface="Adobe 고딕 Std B" panose="020B0800000000000000" pitchFamily="34" charset="-127"/>
              <a:ea typeface="Adobe 고딕 Std B" panose="020B0800000000000000" pitchFamily="34" charset="-127"/>
            </a:endParaRPr>
          </a:p>
        </p:txBody>
      </p:sp>
      <p:sp>
        <p:nvSpPr>
          <p:cNvPr id="9" name="TextBox 8">
            <a:extLst>
              <a:ext uri="{FF2B5EF4-FFF2-40B4-BE49-F238E27FC236}">
                <a16:creationId xmlns:a16="http://schemas.microsoft.com/office/drawing/2014/main" id="{23B24A62-6D4B-411E-31D0-CBC92940423A}"/>
              </a:ext>
            </a:extLst>
          </p:cNvPr>
          <p:cNvSpPr txBox="1"/>
          <p:nvPr/>
        </p:nvSpPr>
        <p:spPr>
          <a:xfrm>
            <a:off x="417576" y="4370832"/>
            <a:ext cx="9247632" cy="769441"/>
          </a:xfrm>
          <a:prstGeom prst="rect">
            <a:avLst/>
          </a:prstGeom>
          <a:noFill/>
        </p:spPr>
        <p:txBody>
          <a:bodyPr wrap="square" lIns="0" tIns="0" rIns="0" bIns="0">
            <a:spAutoFit/>
          </a:bodyPr>
          <a:lstStyle/>
          <a:p>
            <a:r>
              <a:rPr lang="ko-KR" altLang="en-US" sz="2500" dirty="0" err="1">
                <a:solidFill>
                  <a:schemeClr val="bg1"/>
                </a:solidFill>
                <a:latin typeface="Adobe 고딕 Std B" panose="020B0800000000000000" pitchFamily="34" charset="-127"/>
                <a:ea typeface="Adobe 고딕 Std B" panose="020B0800000000000000" pitchFamily="34" charset="-127"/>
              </a:rPr>
              <a:t>에</a:t>
            </a:r>
            <a:r>
              <a:rPr lang="ko-KR" altLang="ko-KR" sz="2500" dirty="0" err="1">
                <a:solidFill>
                  <a:schemeClr val="bg1"/>
                </a:solidFill>
                <a:latin typeface="Adobe 고딕 Std B" panose="020B0800000000000000" pitchFamily="34" charset="-127"/>
                <a:ea typeface="Adobe 고딕 Std B" panose="020B0800000000000000" pitchFamily="34" charset="-127"/>
              </a:rPr>
              <a:t>스마켓이</a:t>
            </a:r>
            <a:r>
              <a:rPr lang="ko-KR" altLang="ko-KR" sz="2500" dirty="0">
                <a:solidFill>
                  <a:schemeClr val="bg1"/>
                </a:solidFill>
                <a:latin typeface="Adobe 고딕 Std B" panose="020B0800000000000000" pitchFamily="34" charset="-127"/>
                <a:ea typeface="Adobe 고딕 Std B" panose="020B0800000000000000" pitchFamily="34" charset="-127"/>
              </a:rPr>
              <a:t> 쌓아온 상품 소싱과 매장 운영 경험을 바탕으로, 1·2·3만원대 중심의 신발과 관련 용품을 제안합니다.</a:t>
            </a:r>
          </a:p>
        </p:txBody>
      </p:sp>
    </p:spTree>
    <p:extLst>
      <p:ext uri="{BB962C8B-B14F-4D97-AF65-F5344CB8AC3E}">
        <p14:creationId xmlns:p14="http://schemas.microsoft.com/office/powerpoint/2010/main" val="1317474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brand-background">
            <a:extLst>
              <a:ext uri="{FF2B5EF4-FFF2-40B4-BE49-F238E27FC236}">
                <a16:creationId xmlns:a16="http://schemas.microsoft.com/office/drawing/2014/main" id="{2E76C5BE-35FB-4764-988F-FD4FAAB82E78}"/>
              </a:ext>
            </a:extLst>
          </p:cNvPr>
          <p:cNvSpPr>
            <a:spLocks noGrp="1"/>
          </p:cNvSpPr>
          <p:nvPr/>
        </p:nvSpPr>
        <p:spPr>
          <a:xfrm>
            <a:off x="0" y="0"/>
            <a:ext cx="4095750" cy="6858000"/>
          </a:xfrm>
          <a:prstGeom prst="rect">
            <a:avLst/>
          </a:prstGeom>
          <a:solidFill>
            <a:srgbClr val="064BD7"/>
          </a:solidFill>
          <a:ln w="0">
            <a:noFill/>
          </a:ln>
        </p:spPr>
        <p:txBody>
          <a:bodyPr/>
          <a:lstStyle/>
          <a:p>
            <a:endParaRPr lang="ko-KR" altLang="en-US"/>
          </a:p>
        </p:txBody>
      </p:sp>
      <p:sp>
        <p:nvSpPr>
          <p:cNvPr id="3" name="brand-promise-1">
            <a:extLst>
              <a:ext uri="{FF2B5EF4-FFF2-40B4-BE49-F238E27FC236}">
                <a16:creationId xmlns:a16="http://schemas.microsoft.com/office/drawing/2014/main" id="{21F724BA-9066-4CD3-9199-A234589E1CBE}"/>
              </a:ext>
            </a:extLst>
          </p:cNvPr>
          <p:cNvSpPr>
            <a:spLocks noGrp="1"/>
          </p:cNvSpPr>
          <p:nvPr/>
        </p:nvSpPr>
        <p:spPr>
          <a:xfrm>
            <a:off x="381000" y="1952625"/>
            <a:ext cx="3362325" cy="581025"/>
          </a:xfrm>
          <a:prstGeom prst="rect">
            <a:avLst/>
          </a:prstGeom>
          <a:noFill/>
          <a:ln w="0">
            <a:noFill/>
          </a:ln>
        </p:spPr>
        <p:txBody>
          <a:bodyPr wrap="none" lIns="0" tIns="0" rIns="0" bIns="0" anchor="ctr">
            <a:noAutofit/>
          </a:bodyPr>
          <a:lstStyle>
            <a:defPPr algn="l">
              <a:defRPr sz="3150" b="1">
                <a:solidFill>
                  <a:srgbClr val="FFFFFF"/>
                </a:solidFill>
                <a:latin typeface="NanumGothic"/>
                <a:ea typeface="NanumGothic"/>
                <a:cs typeface="NanumGothic"/>
              </a:defRPr>
            </a:defPPr>
          </a:lstStyle>
          <a:p>
            <a:pPr algn="l">
              <a:defRPr sz="3150" b="1">
                <a:solidFill>
                  <a:srgbClr val="FFFFFF"/>
                </a:solidFill>
                <a:latin typeface="NanumGothic"/>
                <a:ea typeface="NanumGothic"/>
                <a:cs typeface="NanumGothic"/>
              </a:defRPr>
            </a:pPr>
            <a:r>
              <a:rPr sz="3150" b="1">
                <a:solidFill>
                  <a:srgbClr val="FFFFFF"/>
                </a:solidFill>
                <a:latin typeface="Adobe 고딕 Std B" panose="020B0800000000000000" pitchFamily="34" charset="-127"/>
                <a:ea typeface="Adobe 고딕 Std B" panose="020B0800000000000000" pitchFamily="34" charset="-127"/>
                <a:cs typeface="NanumGothic"/>
              </a:rPr>
              <a:t>일상의 신발을,</a:t>
            </a:r>
          </a:p>
        </p:txBody>
      </p:sp>
      <p:sp>
        <p:nvSpPr>
          <p:cNvPr id="4" name="brand-promise-2">
            <a:extLst>
              <a:ext uri="{FF2B5EF4-FFF2-40B4-BE49-F238E27FC236}">
                <a16:creationId xmlns:a16="http://schemas.microsoft.com/office/drawing/2014/main" id="{D39DC96E-B746-4B1B-98E7-0180A42FE274}"/>
              </a:ext>
            </a:extLst>
          </p:cNvPr>
          <p:cNvSpPr>
            <a:spLocks noGrp="1"/>
          </p:cNvSpPr>
          <p:nvPr/>
        </p:nvSpPr>
        <p:spPr>
          <a:xfrm>
            <a:off x="381000" y="2533650"/>
            <a:ext cx="3362325" cy="581025"/>
          </a:xfrm>
          <a:prstGeom prst="rect">
            <a:avLst/>
          </a:prstGeom>
          <a:noFill/>
          <a:ln w="0">
            <a:noFill/>
          </a:ln>
        </p:spPr>
        <p:txBody>
          <a:bodyPr wrap="none" lIns="0" tIns="0" rIns="0" bIns="0" anchor="ctr">
            <a:noAutofit/>
          </a:bodyPr>
          <a:lstStyle>
            <a:defPPr algn="l">
              <a:defRPr sz="2925" b="1">
                <a:solidFill>
                  <a:srgbClr val="FFFFFF"/>
                </a:solidFill>
                <a:latin typeface="NanumGothic"/>
                <a:ea typeface="NanumGothic"/>
                <a:cs typeface="NanumGothic"/>
              </a:defRPr>
            </a:defPPr>
          </a:lstStyle>
          <a:p>
            <a:pPr algn="l">
              <a:defRPr sz="2925" b="1">
                <a:solidFill>
                  <a:srgbClr val="FFFFFF"/>
                </a:solidFill>
                <a:latin typeface="NanumGothic"/>
                <a:ea typeface="NanumGothic"/>
                <a:cs typeface="NanumGothic"/>
              </a:defRPr>
            </a:pPr>
            <a:r>
              <a:rPr sz="2925" b="1">
                <a:solidFill>
                  <a:srgbClr val="FFFFFF"/>
                </a:solidFill>
                <a:latin typeface="Adobe 고딕 Std B" panose="020B0800000000000000" pitchFamily="34" charset="-127"/>
                <a:ea typeface="Adobe 고딕 Std B" panose="020B0800000000000000" pitchFamily="34" charset="-127"/>
                <a:cs typeface="NanumGothic"/>
              </a:rPr>
              <a:t>합리적인 가격으로</a:t>
            </a:r>
          </a:p>
        </p:txBody>
      </p:sp>
      <p:sp>
        <p:nvSpPr>
          <p:cNvPr id="5" name="price-range">
            <a:extLst>
              <a:ext uri="{FF2B5EF4-FFF2-40B4-BE49-F238E27FC236}">
                <a16:creationId xmlns:a16="http://schemas.microsoft.com/office/drawing/2014/main" id="{1E567269-D904-46BC-A0B1-C4D5DAC5EEB3}"/>
              </a:ext>
            </a:extLst>
          </p:cNvPr>
          <p:cNvSpPr>
            <a:spLocks noGrp="1"/>
          </p:cNvSpPr>
          <p:nvPr/>
        </p:nvSpPr>
        <p:spPr>
          <a:xfrm>
            <a:off x="381000" y="3305175"/>
            <a:ext cx="3362325" cy="514350"/>
          </a:xfrm>
          <a:prstGeom prst="rect">
            <a:avLst/>
          </a:prstGeom>
          <a:noFill/>
          <a:ln w="0">
            <a:noFill/>
          </a:ln>
        </p:spPr>
        <p:txBody>
          <a:bodyPr wrap="none" lIns="0" tIns="0" rIns="0" bIns="0" anchor="ctr">
            <a:noAutofit/>
          </a:bodyPr>
          <a:lstStyle>
            <a:defPPr algn="l">
              <a:defRPr sz="2475" b="1">
                <a:solidFill>
                  <a:srgbClr val="FFE500"/>
                </a:solidFill>
                <a:latin typeface="NanumGothic"/>
                <a:ea typeface="NanumGothic"/>
                <a:cs typeface="NanumGothic"/>
              </a:defRPr>
            </a:defPPr>
          </a:lstStyle>
          <a:p>
            <a:pPr algn="l">
              <a:defRPr sz="2475" b="1">
                <a:solidFill>
                  <a:srgbClr val="FFE500"/>
                </a:solidFill>
                <a:latin typeface="NanumGothic"/>
                <a:ea typeface="NanumGothic"/>
                <a:cs typeface="NanumGothic"/>
              </a:defRPr>
            </a:pPr>
            <a:r>
              <a:rPr sz="2475" b="1" dirty="0">
                <a:solidFill>
                  <a:srgbClr val="FFE500"/>
                </a:solidFill>
                <a:latin typeface="Adobe 고딕 Std B" panose="020B0800000000000000" pitchFamily="34" charset="-127"/>
                <a:ea typeface="Adobe 고딕 Std B" panose="020B0800000000000000" pitchFamily="34" charset="-127"/>
                <a:cs typeface="NanumGothic"/>
              </a:rPr>
              <a:t>1·2·3만원</a:t>
            </a:r>
            <a:r>
              <a:rPr lang="ko-KR" altLang="en-US" sz="2475" b="1" dirty="0">
                <a:solidFill>
                  <a:srgbClr val="FFE500"/>
                </a:solidFill>
                <a:latin typeface="Adobe 고딕 Std B" panose="020B0800000000000000" pitchFamily="34" charset="-127"/>
                <a:ea typeface="Adobe 고딕 Std B" panose="020B0800000000000000" pitchFamily="34" charset="-127"/>
                <a:cs typeface="NanumGothic"/>
              </a:rPr>
              <a:t>대</a:t>
            </a:r>
            <a:r>
              <a:rPr sz="2475" b="1" dirty="0">
                <a:solidFill>
                  <a:srgbClr val="FFE500"/>
                </a:solidFill>
                <a:latin typeface="Adobe 고딕 Std B" panose="020B0800000000000000" pitchFamily="34" charset="-127"/>
                <a:ea typeface="Adobe 고딕 Std B" panose="020B0800000000000000" pitchFamily="34" charset="-127"/>
                <a:cs typeface="NanumGothic"/>
              </a:rPr>
              <a:t> </a:t>
            </a:r>
            <a:r>
              <a:rPr sz="2475" b="1" dirty="0" err="1">
                <a:solidFill>
                  <a:srgbClr val="FFE500"/>
                </a:solidFill>
                <a:latin typeface="Adobe 고딕 Std B" panose="020B0800000000000000" pitchFamily="34" charset="-127"/>
                <a:ea typeface="Adobe 고딕 Std B" panose="020B0800000000000000" pitchFamily="34" charset="-127"/>
                <a:cs typeface="NanumGothic"/>
              </a:rPr>
              <a:t>중심</a:t>
            </a:r>
            <a:endParaRPr sz="2475" b="1" dirty="0">
              <a:solidFill>
                <a:srgbClr val="FFE500"/>
              </a:solidFill>
              <a:latin typeface="Adobe 고딕 Std B" panose="020B0800000000000000" pitchFamily="34" charset="-127"/>
              <a:ea typeface="Adobe 고딕 Std B" panose="020B0800000000000000" pitchFamily="34" charset="-127"/>
              <a:cs typeface="NanumGothic"/>
            </a:endParaRPr>
          </a:p>
        </p:txBody>
      </p:sp>
      <p:pic>
        <p:nvPicPr>
          <p:cNvPr id="6" name="그림 5">
            <a:extLst>
              <a:ext uri="{FF2B5EF4-FFF2-40B4-BE49-F238E27FC236}">
                <a16:creationId xmlns:a16="http://schemas.microsoft.com/office/drawing/2014/main" id="{3AF807B1-41EB-4BAE-A6E5-59DB76BC69E8}"/>
              </a:ext>
            </a:extLst>
          </p:cNvPr>
          <p:cNvPicPr>
            <a:picLocks noChangeAspect="1"/>
          </p:cNvPicPr>
          <p:nvPr/>
        </p:nvPicPr>
        <p:blipFill>
          <a:blip r:embed="rId3"/>
          <a:stretch/>
        </p:blipFill>
        <p:spPr>
          <a:xfrm>
            <a:off x="0" y="4219891"/>
            <a:ext cx="4095750" cy="2305084"/>
          </a:xfrm>
          <a:prstGeom prst="rect">
            <a:avLst/>
          </a:prstGeom>
        </p:spPr>
      </p:pic>
      <p:sp>
        <p:nvSpPr>
          <p:cNvPr id="7" name="concept-label">
            <a:extLst>
              <a:ext uri="{FF2B5EF4-FFF2-40B4-BE49-F238E27FC236}">
                <a16:creationId xmlns:a16="http://schemas.microsoft.com/office/drawing/2014/main" id="{289DA172-98FA-4E51-8657-0D3E5570B55E}"/>
              </a:ext>
            </a:extLst>
          </p:cNvPr>
          <p:cNvSpPr>
            <a:spLocks noGrp="1"/>
          </p:cNvSpPr>
          <p:nvPr/>
        </p:nvSpPr>
        <p:spPr>
          <a:xfrm>
            <a:off x="238125" y="6553200"/>
            <a:ext cx="3619500" cy="209550"/>
          </a:xfrm>
          <a:prstGeom prst="rect">
            <a:avLst/>
          </a:prstGeom>
          <a:noFill/>
          <a:ln w="0">
            <a:noFill/>
          </a:ln>
        </p:spPr>
        <p:txBody>
          <a:bodyPr wrap="none" lIns="0" tIns="0" rIns="0" bIns="0" anchor="ctr">
            <a:noAutofit/>
          </a:bodyPr>
          <a:lstStyle>
            <a:defPPr algn="r">
              <a:defRPr sz="1050" b="0">
                <a:solidFill>
                  <a:srgbClr val="FFFFFF"/>
                </a:solidFill>
                <a:latin typeface="NanumGothic"/>
                <a:ea typeface="NanumGothic"/>
                <a:cs typeface="NanumGothic"/>
              </a:defRPr>
            </a:defPPr>
          </a:lstStyle>
          <a:p>
            <a:pPr algn="r">
              <a:defRPr sz="1050" b="0">
                <a:solidFill>
                  <a:srgbClr val="FFFFFF"/>
                </a:solidFill>
                <a:latin typeface="NanumGothic"/>
                <a:ea typeface="NanumGothic"/>
                <a:cs typeface="NanumGothic"/>
              </a:defRPr>
            </a:pPr>
            <a:r>
              <a:rPr sz="1050" b="0">
                <a:solidFill>
                  <a:srgbClr val="FFFFFF"/>
                </a:solidFill>
                <a:latin typeface="NanumGothic"/>
                <a:ea typeface="NanumGothic"/>
                <a:cs typeface="NanumGothic"/>
              </a:rPr>
              <a:t>매장 콘셉트 이미지</a:t>
            </a:r>
          </a:p>
        </p:txBody>
      </p:sp>
      <p:sp>
        <p:nvSpPr>
          <p:cNvPr id="8" name="slide-title">
            <a:extLst>
              <a:ext uri="{FF2B5EF4-FFF2-40B4-BE49-F238E27FC236}">
                <a16:creationId xmlns:a16="http://schemas.microsoft.com/office/drawing/2014/main" id="{20EA5CBF-B725-4051-9B05-0CDDC58F801E}"/>
              </a:ext>
            </a:extLst>
          </p:cNvPr>
          <p:cNvSpPr>
            <a:spLocks noGrp="1"/>
          </p:cNvSpPr>
          <p:nvPr/>
        </p:nvSpPr>
        <p:spPr>
          <a:xfrm>
            <a:off x="4672697" y="367284"/>
            <a:ext cx="7105650" cy="628650"/>
          </a:xfrm>
          <a:prstGeom prst="rect">
            <a:avLst/>
          </a:prstGeom>
          <a:noFill/>
          <a:ln w="0">
            <a:noFill/>
          </a:ln>
        </p:spPr>
        <p:txBody>
          <a:bodyPr wrap="none" lIns="0" tIns="0" rIns="0" bIns="0" anchor="ctr">
            <a:noAutofit/>
          </a:bodyPr>
          <a:lstStyle>
            <a:defPPr algn="l">
              <a:defRPr sz="3075" b="1">
                <a:solidFill>
                  <a:srgbClr val="064BD7"/>
                </a:solidFill>
                <a:latin typeface="NanumGothic"/>
                <a:ea typeface="NanumGothic"/>
                <a:cs typeface="NanumGothic"/>
              </a:defRPr>
            </a:defPPr>
          </a:lstStyle>
          <a:p>
            <a:pPr algn="l">
              <a:defRPr sz="3075" b="1">
                <a:solidFill>
                  <a:srgbClr val="064BD7"/>
                </a:solidFill>
                <a:latin typeface="NanumGothic"/>
                <a:ea typeface="NanumGothic"/>
                <a:cs typeface="NanumGothic"/>
              </a:defRPr>
            </a:pPr>
            <a:r>
              <a:rPr lang="ko-KR" altLang="en-US" sz="3000" b="1" dirty="0">
                <a:solidFill>
                  <a:srgbClr val="064BD7"/>
                </a:solidFill>
                <a:latin typeface="Adobe 고딕 Std B" panose="020B0800000000000000" pitchFamily="34" charset="-127"/>
                <a:ea typeface="Adobe 고딕 Std B" panose="020B0800000000000000" pitchFamily="34" charset="-127"/>
                <a:cs typeface="NanumGothic"/>
              </a:rPr>
              <a:t>왜 지금 </a:t>
            </a:r>
            <a:r>
              <a:rPr sz="3000" b="1" dirty="0">
                <a:solidFill>
                  <a:srgbClr val="064BD7"/>
                </a:solidFill>
                <a:latin typeface="Adobe 고딕 Std B" panose="020B0800000000000000" pitchFamily="34" charset="-127"/>
                <a:ea typeface="Adobe 고딕 Std B" panose="020B0800000000000000" pitchFamily="34" charset="-127"/>
                <a:cs typeface="NanumGothic"/>
              </a:rPr>
              <a:t>SOMAXX</a:t>
            </a:r>
            <a:r>
              <a:rPr lang="ko-KR" altLang="en-US" sz="3000" b="1" dirty="0">
                <a:solidFill>
                  <a:srgbClr val="064BD7"/>
                </a:solidFill>
                <a:latin typeface="Adobe 고딕 Std B" panose="020B0800000000000000" pitchFamily="34" charset="-127"/>
                <a:ea typeface="Adobe 고딕 Std B" panose="020B0800000000000000" pitchFamily="34" charset="-127"/>
                <a:cs typeface="NanumGothic"/>
              </a:rPr>
              <a:t> 런칭인가</a:t>
            </a:r>
            <a:endParaRPr sz="3000" b="1" dirty="0">
              <a:solidFill>
                <a:srgbClr val="064BD7"/>
              </a:solidFill>
              <a:latin typeface="Adobe 고딕 Std B" panose="020B0800000000000000" pitchFamily="34" charset="-127"/>
              <a:ea typeface="Adobe 고딕 Std B" panose="020B0800000000000000" pitchFamily="34" charset="-127"/>
              <a:cs typeface="NanumGothic"/>
            </a:endParaRPr>
          </a:p>
        </p:txBody>
      </p:sp>
      <p:sp>
        <p:nvSpPr>
          <p:cNvPr id="10" name="reason-number-0">
            <a:extLst>
              <a:ext uri="{FF2B5EF4-FFF2-40B4-BE49-F238E27FC236}">
                <a16:creationId xmlns:a16="http://schemas.microsoft.com/office/drawing/2014/main" id="{4CA6CE04-7A22-4810-B40D-0B7673238541}"/>
              </a:ext>
            </a:extLst>
          </p:cNvPr>
          <p:cNvSpPr>
            <a:spLocks noGrp="1"/>
          </p:cNvSpPr>
          <p:nvPr/>
        </p:nvSpPr>
        <p:spPr>
          <a:xfrm>
            <a:off x="4682222" y="1438656"/>
            <a:ext cx="590550" cy="361950"/>
          </a:xfrm>
          <a:prstGeom prst="rect">
            <a:avLst/>
          </a:prstGeom>
          <a:noFill/>
          <a:ln w="0">
            <a:noFill/>
          </a:ln>
        </p:spPr>
        <p:txBody>
          <a:bodyPr wrap="none" lIns="0" tIns="0" rIns="0" bIns="0" anchor="ctr">
            <a:noAutofit/>
          </a:bodyPr>
          <a:lstStyle>
            <a:defPPr algn="l">
              <a:defRPr sz="2175" b="1">
                <a:solidFill>
                  <a:srgbClr val="064BD7"/>
                </a:solidFill>
                <a:latin typeface="Nimbus Sans"/>
                <a:ea typeface="Nimbus Sans"/>
                <a:cs typeface="Nimbus Sans"/>
              </a:defRPr>
            </a:defPPr>
          </a:lstStyle>
          <a:p>
            <a:pPr algn="l">
              <a:defRPr sz="2175" b="1">
                <a:solidFill>
                  <a:srgbClr val="064BD7"/>
                </a:solidFill>
                <a:latin typeface="Nimbus Sans"/>
                <a:ea typeface="Nimbus Sans"/>
                <a:cs typeface="Nimbus Sans"/>
              </a:defRPr>
            </a:pPr>
            <a:r>
              <a:rPr sz="2000" b="1">
                <a:solidFill>
                  <a:srgbClr val="064BD7"/>
                </a:solidFill>
                <a:latin typeface="Adobe 고딕 Std B" panose="020B0800000000000000" pitchFamily="34" charset="-127"/>
                <a:ea typeface="Adobe 고딕 Std B" panose="020B0800000000000000" pitchFamily="34" charset="-127"/>
                <a:cs typeface="Nimbus Sans"/>
              </a:rPr>
              <a:t>01</a:t>
            </a:r>
          </a:p>
        </p:txBody>
      </p:sp>
      <p:sp>
        <p:nvSpPr>
          <p:cNvPr id="11" name="reason-title-0">
            <a:extLst>
              <a:ext uri="{FF2B5EF4-FFF2-40B4-BE49-F238E27FC236}">
                <a16:creationId xmlns:a16="http://schemas.microsoft.com/office/drawing/2014/main" id="{59B6862E-805B-4897-827E-5456B4F5838A}"/>
              </a:ext>
            </a:extLst>
          </p:cNvPr>
          <p:cNvSpPr>
            <a:spLocks noGrp="1"/>
          </p:cNvSpPr>
          <p:nvPr/>
        </p:nvSpPr>
        <p:spPr>
          <a:xfrm>
            <a:off x="5358497" y="1419606"/>
            <a:ext cx="6429375" cy="409575"/>
          </a:xfrm>
          <a:prstGeom prst="rect">
            <a:avLst/>
          </a:prstGeom>
          <a:noFill/>
          <a:ln w="0">
            <a:noFill/>
          </a:ln>
        </p:spPr>
        <p:txBody>
          <a:bodyPr wrap="none" lIns="0" tIns="0" rIns="0" bIns="0" anchor="ctr">
            <a:noAutofit/>
          </a:bodyPr>
          <a:lstStyle>
            <a:defPPr algn="l">
              <a:defRPr sz="2175" b="1">
                <a:solidFill>
                  <a:srgbClr val="17233B"/>
                </a:solidFill>
                <a:latin typeface="NanumGothic"/>
                <a:ea typeface="NanumGothic"/>
                <a:cs typeface="NanumGothic"/>
              </a:defRPr>
            </a:defPPr>
          </a:lstStyle>
          <a:p>
            <a:pPr algn="l">
              <a:defRPr sz="2175" b="1">
                <a:solidFill>
                  <a:srgbClr val="17233B"/>
                </a:solidFill>
                <a:latin typeface="NanumGothic"/>
                <a:ea typeface="NanumGothic"/>
                <a:cs typeface="NanumGothic"/>
              </a:defRPr>
            </a:pPr>
            <a:r>
              <a:rPr lang="ko-KR" altLang="en-US" sz="2000" b="1" dirty="0">
                <a:solidFill>
                  <a:srgbClr val="17233B"/>
                </a:solidFill>
                <a:latin typeface="Adobe 고딕 Std B" panose="020B0800000000000000" pitchFamily="34" charset="-127"/>
                <a:ea typeface="Adobe 고딕 Std B" panose="020B0800000000000000" pitchFamily="34" charset="-127"/>
                <a:cs typeface="NanumGothic"/>
              </a:rPr>
              <a:t>경기와 소비의 </a:t>
            </a:r>
            <a:r>
              <a:rPr lang="ko-KR" altLang="en-US" sz="2000" b="1" dirty="0" err="1">
                <a:solidFill>
                  <a:srgbClr val="17233B"/>
                </a:solidFill>
                <a:latin typeface="Adobe 고딕 Std B" panose="020B0800000000000000" pitchFamily="34" charset="-127"/>
                <a:ea typeface="Adobe 고딕 Std B" panose="020B0800000000000000" pitchFamily="34" charset="-127"/>
                <a:cs typeface="NanumGothic"/>
              </a:rPr>
              <a:t>양극화속</a:t>
            </a:r>
            <a:r>
              <a:rPr lang="ko-KR" altLang="en-US" sz="2000" b="1" dirty="0">
                <a:solidFill>
                  <a:srgbClr val="17233B"/>
                </a:solidFill>
                <a:latin typeface="Adobe 고딕 Std B" panose="020B0800000000000000" pitchFamily="34" charset="-127"/>
                <a:ea typeface="Adobe 고딕 Std B" panose="020B0800000000000000" pitchFamily="34" charset="-127"/>
                <a:cs typeface="NanumGothic"/>
              </a:rPr>
              <a:t> </a:t>
            </a:r>
            <a:r>
              <a:rPr lang="en-US" altLang="ko-KR" sz="2000" b="1" dirty="0">
                <a:solidFill>
                  <a:srgbClr val="17233B"/>
                </a:solidFill>
                <a:latin typeface="Adobe 고딕 Std B" panose="020B0800000000000000" pitchFamily="34" charset="-127"/>
                <a:ea typeface="Adobe 고딕 Std B" panose="020B0800000000000000" pitchFamily="34" charset="-127"/>
                <a:cs typeface="NanumGothic"/>
              </a:rPr>
              <a:t>#</a:t>
            </a:r>
            <a:r>
              <a:rPr lang="ko-KR" altLang="en-US" sz="2000" b="1" dirty="0">
                <a:solidFill>
                  <a:srgbClr val="17233B"/>
                </a:solidFill>
                <a:latin typeface="Adobe 고딕 Std B" panose="020B0800000000000000" pitchFamily="34" charset="-127"/>
                <a:ea typeface="Adobe 고딕 Std B" panose="020B0800000000000000" pitchFamily="34" charset="-127"/>
                <a:cs typeface="NanumGothic"/>
              </a:rPr>
              <a:t>합리성</a:t>
            </a:r>
            <a:endParaRPr sz="2000" b="1" dirty="0">
              <a:solidFill>
                <a:srgbClr val="17233B"/>
              </a:solidFill>
              <a:latin typeface="Adobe 고딕 Std B" panose="020B0800000000000000" pitchFamily="34" charset="-127"/>
              <a:ea typeface="Adobe 고딕 Std B" panose="020B0800000000000000" pitchFamily="34" charset="-127"/>
              <a:cs typeface="NanumGothic"/>
            </a:endParaRPr>
          </a:p>
        </p:txBody>
      </p:sp>
      <p:sp>
        <p:nvSpPr>
          <p:cNvPr id="12" name="reason-detail-a-0">
            <a:extLst>
              <a:ext uri="{FF2B5EF4-FFF2-40B4-BE49-F238E27FC236}">
                <a16:creationId xmlns:a16="http://schemas.microsoft.com/office/drawing/2014/main" id="{BEA70810-8974-4170-B3F4-1137C5247F55}"/>
              </a:ext>
            </a:extLst>
          </p:cNvPr>
          <p:cNvSpPr>
            <a:spLocks noGrp="1"/>
          </p:cNvSpPr>
          <p:nvPr/>
        </p:nvSpPr>
        <p:spPr>
          <a:xfrm>
            <a:off x="5358497" y="1848231"/>
            <a:ext cx="6429375" cy="295275"/>
          </a:xfrm>
          <a:prstGeom prst="rect">
            <a:avLst/>
          </a:prstGeom>
          <a:noFill/>
          <a:ln w="0">
            <a:noFill/>
          </a:ln>
        </p:spPr>
        <p:txBody>
          <a:bodyPr wrap="none" lIns="0" tIns="0" rIns="0" bIns="0" anchor="ctr">
            <a:noAutofit/>
          </a:bodyPr>
          <a:lstStyle>
            <a:defPPr algn="l">
              <a:defRPr sz="1725" b="0">
                <a:solidFill>
                  <a:srgbClr val="53617A"/>
                </a:solidFill>
                <a:latin typeface="NanumGothic"/>
                <a:ea typeface="NanumGothic"/>
                <a:cs typeface="NanumGothic"/>
              </a:defRPr>
            </a:defPPr>
          </a:lstStyle>
          <a:p>
            <a:pPr algn="l">
              <a:defRPr sz="1725" b="0">
                <a:solidFill>
                  <a:srgbClr val="53617A"/>
                </a:solidFill>
                <a:latin typeface="NanumGothic"/>
                <a:ea typeface="NanumGothic"/>
                <a:cs typeface="NanumGothic"/>
              </a:defRPr>
            </a:pPr>
            <a:r>
              <a:rPr sz="1500" b="0">
                <a:solidFill>
                  <a:srgbClr val="53617A"/>
                </a:solidFill>
                <a:latin typeface="Adobe 고딕 Std B" panose="020B0800000000000000" pitchFamily="34" charset="-127"/>
                <a:ea typeface="Adobe 고딕 Std B" panose="020B0800000000000000" pitchFamily="34" charset="-127"/>
                <a:cs typeface="NanumGothic"/>
              </a:rPr>
              <a:t>소비 양극화 속, 일상 신발은 합리적으로</a:t>
            </a:r>
          </a:p>
        </p:txBody>
      </p:sp>
      <p:sp>
        <p:nvSpPr>
          <p:cNvPr id="13" name="reason-detail-b-0">
            <a:extLst>
              <a:ext uri="{FF2B5EF4-FFF2-40B4-BE49-F238E27FC236}">
                <a16:creationId xmlns:a16="http://schemas.microsoft.com/office/drawing/2014/main" id="{53AD957F-C523-424E-8FC7-376942C54FA4}"/>
              </a:ext>
            </a:extLst>
          </p:cNvPr>
          <p:cNvSpPr>
            <a:spLocks noGrp="1"/>
          </p:cNvSpPr>
          <p:nvPr/>
        </p:nvSpPr>
        <p:spPr>
          <a:xfrm>
            <a:off x="5358497" y="2143506"/>
            <a:ext cx="6429375" cy="295275"/>
          </a:xfrm>
          <a:prstGeom prst="rect">
            <a:avLst/>
          </a:prstGeom>
          <a:noFill/>
          <a:ln w="0">
            <a:noFill/>
          </a:ln>
        </p:spPr>
        <p:txBody>
          <a:bodyPr wrap="none" lIns="0" tIns="0" rIns="0" bIns="0" anchor="ctr">
            <a:noAutofit/>
          </a:bodyPr>
          <a:lstStyle>
            <a:defPPr algn="l">
              <a:defRPr sz="1725" b="0">
                <a:solidFill>
                  <a:srgbClr val="53617A"/>
                </a:solidFill>
                <a:latin typeface="NanumGothic"/>
                <a:ea typeface="NanumGothic"/>
                <a:cs typeface="NanumGothic"/>
              </a:defRPr>
            </a:defPPr>
          </a:lstStyle>
          <a:p>
            <a:pPr algn="l">
              <a:defRPr sz="1725" b="0">
                <a:solidFill>
                  <a:srgbClr val="53617A"/>
                </a:solidFill>
                <a:latin typeface="NanumGothic"/>
                <a:ea typeface="NanumGothic"/>
                <a:cs typeface="NanumGothic"/>
              </a:defRPr>
            </a:pPr>
            <a:r>
              <a:rPr sz="1500" b="0">
                <a:solidFill>
                  <a:srgbClr val="53617A"/>
                </a:solidFill>
                <a:latin typeface="Adobe 고딕 Std B" panose="020B0800000000000000" pitchFamily="34" charset="-127"/>
                <a:ea typeface="Adobe 고딕 Std B" panose="020B0800000000000000" pitchFamily="34" charset="-127"/>
                <a:cs typeface="NanumGothic"/>
              </a:rPr>
              <a:t>취향에 맞는 상품은 다양하게</a:t>
            </a:r>
          </a:p>
        </p:txBody>
      </p:sp>
      <p:sp>
        <p:nvSpPr>
          <p:cNvPr id="14" name="reason-number-1">
            <a:extLst>
              <a:ext uri="{FF2B5EF4-FFF2-40B4-BE49-F238E27FC236}">
                <a16:creationId xmlns:a16="http://schemas.microsoft.com/office/drawing/2014/main" id="{725AA433-05D9-4E8F-AEA5-CEC6135FADB0}"/>
              </a:ext>
            </a:extLst>
          </p:cNvPr>
          <p:cNvSpPr>
            <a:spLocks noGrp="1"/>
          </p:cNvSpPr>
          <p:nvPr/>
        </p:nvSpPr>
        <p:spPr>
          <a:xfrm>
            <a:off x="4682222" y="2699385"/>
            <a:ext cx="590550" cy="361950"/>
          </a:xfrm>
          <a:prstGeom prst="rect">
            <a:avLst/>
          </a:prstGeom>
          <a:noFill/>
          <a:ln w="0">
            <a:noFill/>
          </a:ln>
        </p:spPr>
        <p:txBody>
          <a:bodyPr wrap="none" lIns="0" tIns="0" rIns="0" bIns="0" anchor="ctr">
            <a:noAutofit/>
          </a:bodyPr>
          <a:lstStyle>
            <a:defPPr algn="l">
              <a:defRPr sz="2175" b="1">
                <a:solidFill>
                  <a:srgbClr val="064BD7"/>
                </a:solidFill>
                <a:latin typeface="Nimbus Sans"/>
                <a:ea typeface="Nimbus Sans"/>
                <a:cs typeface="Nimbus Sans"/>
              </a:defRPr>
            </a:defPPr>
          </a:lstStyle>
          <a:p>
            <a:pPr algn="l">
              <a:defRPr sz="2175" b="1">
                <a:solidFill>
                  <a:srgbClr val="064BD7"/>
                </a:solidFill>
                <a:latin typeface="Nimbus Sans"/>
                <a:ea typeface="Nimbus Sans"/>
                <a:cs typeface="Nimbus Sans"/>
              </a:defRPr>
            </a:pPr>
            <a:r>
              <a:rPr sz="2000" b="1">
                <a:solidFill>
                  <a:srgbClr val="064BD7"/>
                </a:solidFill>
                <a:latin typeface="Adobe 고딕 Std B" panose="020B0800000000000000" pitchFamily="34" charset="-127"/>
                <a:ea typeface="Adobe 고딕 Std B" panose="020B0800000000000000" pitchFamily="34" charset="-127"/>
                <a:cs typeface="Nimbus Sans"/>
              </a:rPr>
              <a:t>02</a:t>
            </a:r>
          </a:p>
        </p:txBody>
      </p:sp>
      <p:sp>
        <p:nvSpPr>
          <p:cNvPr id="15" name="reason-title-1">
            <a:extLst>
              <a:ext uri="{FF2B5EF4-FFF2-40B4-BE49-F238E27FC236}">
                <a16:creationId xmlns:a16="http://schemas.microsoft.com/office/drawing/2014/main" id="{19775E1C-17E3-414D-BE4B-58195F8F2A7D}"/>
              </a:ext>
            </a:extLst>
          </p:cNvPr>
          <p:cNvSpPr>
            <a:spLocks noGrp="1"/>
          </p:cNvSpPr>
          <p:nvPr/>
        </p:nvSpPr>
        <p:spPr>
          <a:xfrm>
            <a:off x="5358497" y="2680335"/>
            <a:ext cx="6429375" cy="409575"/>
          </a:xfrm>
          <a:prstGeom prst="rect">
            <a:avLst/>
          </a:prstGeom>
          <a:noFill/>
          <a:ln w="0">
            <a:noFill/>
          </a:ln>
        </p:spPr>
        <p:txBody>
          <a:bodyPr wrap="none" lIns="0" tIns="0" rIns="0" bIns="0" anchor="ctr">
            <a:noAutofit/>
          </a:bodyPr>
          <a:lstStyle>
            <a:defPPr algn="l">
              <a:defRPr sz="2175" b="1">
                <a:solidFill>
                  <a:srgbClr val="17233B"/>
                </a:solidFill>
                <a:latin typeface="NanumGothic"/>
                <a:ea typeface="NanumGothic"/>
                <a:cs typeface="NanumGothic"/>
              </a:defRPr>
            </a:defPPr>
          </a:lstStyle>
          <a:p>
            <a:pPr algn="l">
              <a:defRPr sz="2175" b="1">
                <a:solidFill>
                  <a:srgbClr val="17233B"/>
                </a:solidFill>
                <a:latin typeface="NanumGothic"/>
                <a:ea typeface="NanumGothic"/>
                <a:cs typeface="NanumGothic"/>
              </a:defRPr>
            </a:pPr>
            <a:r>
              <a:rPr sz="2000" b="1" dirty="0" err="1">
                <a:solidFill>
                  <a:srgbClr val="17233B"/>
                </a:solidFill>
                <a:latin typeface="Adobe 고딕 Std B" panose="020B0800000000000000" pitchFamily="34" charset="-127"/>
                <a:ea typeface="Adobe 고딕 Std B" panose="020B0800000000000000" pitchFamily="34" charset="-127"/>
                <a:cs typeface="NanumGothic"/>
              </a:rPr>
              <a:t>높은</a:t>
            </a:r>
            <a:r>
              <a:rPr sz="2000" b="1" dirty="0">
                <a:solidFill>
                  <a:srgbClr val="17233B"/>
                </a:solidFill>
                <a:latin typeface="Adobe 고딕 Std B" panose="020B0800000000000000" pitchFamily="34" charset="-127"/>
                <a:ea typeface="Adobe 고딕 Std B" panose="020B0800000000000000" pitchFamily="34" charset="-127"/>
                <a:cs typeface="NanumGothic"/>
              </a:rPr>
              <a:t> </a:t>
            </a:r>
            <a:r>
              <a:rPr sz="2000" b="1" dirty="0" err="1">
                <a:solidFill>
                  <a:srgbClr val="17233B"/>
                </a:solidFill>
                <a:latin typeface="Adobe 고딕 Std B" panose="020B0800000000000000" pitchFamily="34" charset="-127"/>
                <a:ea typeface="Adobe 고딕 Std B" panose="020B0800000000000000" pitchFamily="34" charset="-127"/>
                <a:cs typeface="NanumGothic"/>
              </a:rPr>
              <a:t>물가에도</a:t>
            </a:r>
            <a:r>
              <a:rPr sz="2000" b="1" dirty="0">
                <a:solidFill>
                  <a:srgbClr val="17233B"/>
                </a:solidFill>
                <a:latin typeface="Adobe 고딕 Std B" panose="020B0800000000000000" pitchFamily="34" charset="-127"/>
                <a:ea typeface="Adobe 고딕 Std B" panose="020B0800000000000000" pitchFamily="34" charset="-127"/>
                <a:cs typeface="NanumGothic"/>
              </a:rPr>
              <a:t> </a:t>
            </a:r>
            <a:r>
              <a:rPr sz="2000" b="1" dirty="0" err="1">
                <a:solidFill>
                  <a:srgbClr val="17233B"/>
                </a:solidFill>
                <a:latin typeface="Adobe 고딕 Std B" panose="020B0800000000000000" pitchFamily="34" charset="-127"/>
                <a:ea typeface="Adobe 고딕 Std B" panose="020B0800000000000000" pitchFamily="34" charset="-127"/>
                <a:cs typeface="NanumGothic"/>
              </a:rPr>
              <a:t>부담을</a:t>
            </a:r>
            <a:r>
              <a:rPr sz="2000" b="1" dirty="0">
                <a:solidFill>
                  <a:srgbClr val="17233B"/>
                </a:solidFill>
                <a:latin typeface="Adobe 고딕 Std B" panose="020B0800000000000000" pitchFamily="34" charset="-127"/>
                <a:ea typeface="Adobe 고딕 Std B" panose="020B0800000000000000" pitchFamily="34" charset="-127"/>
                <a:cs typeface="NanumGothic"/>
              </a:rPr>
              <a:t> </a:t>
            </a:r>
            <a:r>
              <a:rPr sz="2000" b="1" dirty="0" err="1">
                <a:solidFill>
                  <a:srgbClr val="17233B"/>
                </a:solidFill>
                <a:latin typeface="Adobe 고딕 Std B" panose="020B0800000000000000" pitchFamily="34" charset="-127"/>
                <a:ea typeface="Adobe 고딕 Std B" panose="020B0800000000000000" pitchFamily="34" charset="-127"/>
                <a:cs typeface="NanumGothic"/>
              </a:rPr>
              <a:t>낮춘</a:t>
            </a:r>
            <a:r>
              <a:rPr sz="2000" b="1" dirty="0">
                <a:solidFill>
                  <a:srgbClr val="17233B"/>
                </a:solidFill>
                <a:latin typeface="Adobe 고딕 Std B" panose="020B0800000000000000" pitchFamily="34" charset="-127"/>
                <a:ea typeface="Adobe 고딕 Std B" panose="020B0800000000000000" pitchFamily="34" charset="-127"/>
                <a:cs typeface="NanumGothic"/>
              </a:rPr>
              <a:t> </a:t>
            </a:r>
            <a:r>
              <a:rPr sz="2000" b="1" dirty="0" err="1">
                <a:solidFill>
                  <a:srgbClr val="17233B"/>
                </a:solidFill>
                <a:latin typeface="Adobe 고딕 Std B" panose="020B0800000000000000" pitchFamily="34" charset="-127"/>
                <a:ea typeface="Adobe 고딕 Std B" panose="020B0800000000000000" pitchFamily="34" charset="-127"/>
                <a:cs typeface="NanumGothic"/>
              </a:rPr>
              <a:t>가격</a:t>
            </a:r>
            <a:endParaRPr sz="2000" b="1" dirty="0">
              <a:solidFill>
                <a:srgbClr val="17233B"/>
              </a:solidFill>
              <a:latin typeface="Adobe 고딕 Std B" panose="020B0800000000000000" pitchFamily="34" charset="-127"/>
              <a:ea typeface="Adobe 고딕 Std B" panose="020B0800000000000000" pitchFamily="34" charset="-127"/>
              <a:cs typeface="NanumGothic"/>
            </a:endParaRPr>
          </a:p>
        </p:txBody>
      </p:sp>
      <p:sp>
        <p:nvSpPr>
          <p:cNvPr id="16" name="reason-detail-a-1">
            <a:extLst>
              <a:ext uri="{FF2B5EF4-FFF2-40B4-BE49-F238E27FC236}">
                <a16:creationId xmlns:a16="http://schemas.microsoft.com/office/drawing/2014/main" id="{532F4F60-AADA-45D9-95BE-16944F8458A7}"/>
              </a:ext>
            </a:extLst>
          </p:cNvPr>
          <p:cNvSpPr>
            <a:spLocks noGrp="1"/>
          </p:cNvSpPr>
          <p:nvPr/>
        </p:nvSpPr>
        <p:spPr>
          <a:xfrm>
            <a:off x="5358497" y="3108960"/>
            <a:ext cx="6429375" cy="295275"/>
          </a:xfrm>
          <a:prstGeom prst="rect">
            <a:avLst/>
          </a:prstGeom>
          <a:noFill/>
          <a:ln w="0">
            <a:noFill/>
          </a:ln>
        </p:spPr>
        <p:txBody>
          <a:bodyPr wrap="none" lIns="0" tIns="0" rIns="0" bIns="0" anchor="ctr">
            <a:noAutofit/>
          </a:bodyPr>
          <a:lstStyle>
            <a:defPPr algn="l">
              <a:defRPr sz="1725" b="0">
                <a:solidFill>
                  <a:srgbClr val="53617A"/>
                </a:solidFill>
                <a:latin typeface="NanumGothic"/>
                <a:ea typeface="NanumGothic"/>
                <a:cs typeface="NanumGothic"/>
              </a:defRPr>
            </a:defPPr>
          </a:lstStyle>
          <a:p>
            <a:pPr algn="l">
              <a:defRPr sz="1725" b="0">
                <a:solidFill>
                  <a:srgbClr val="53617A"/>
                </a:solidFill>
                <a:latin typeface="NanumGothic"/>
                <a:ea typeface="NanumGothic"/>
                <a:cs typeface="NanumGothic"/>
              </a:defRPr>
            </a:pPr>
            <a:r>
              <a:rPr sz="1500" b="0" dirty="0">
                <a:solidFill>
                  <a:srgbClr val="53617A"/>
                </a:solidFill>
                <a:latin typeface="Adobe 고딕 Std B" panose="020B0800000000000000" pitchFamily="34" charset="-127"/>
                <a:ea typeface="Adobe 고딕 Std B" panose="020B0800000000000000" pitchFamily="34" charset="-127"/>
                <a:cs typeface="NanumGothic"/>
              </a:rPr>
              <a:t>1·2·3만원</a:t>
            </a:r>
            <a:r>
              <a:rPr lang="ko-KR" altLang="en-US" sz="1500" b="0" dirty="0">
                <a:solidFill>
                  <a:srgbClr val="53617A"/>
                </a:solidFill>
                <a:latin typeface="Adobe 고딕 Std B" panose="020B0800000000000000" pitchFamily="34" charset="-127"/>
                <a:ea typeface="Adobe 고딕 Std B" panose="020B0800000000000000" pitchFamily="34" charset="-127"/>
                <a:cs typeface="NanumGothic"/>
              </a:rPr>
              <a:t>대</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중심의</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가격</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구성으로</a:t>
            </a:r>
            <a:endParaRPr sz="1500" b="0" dirty="0">
              <a:solidFill>
                <a:srgbClr val="53617A"/>
              </a:solidFill>
              <a:latin typeface="Adobe 고딕 Std B" panose="020B0800000000000000" pitchFamily="34" charset="-127"/>
              <a:ea typeface="Adobe 고딕 Std B" panose="020B0800000000000000" pitchFamily="34" charset="-127"/>
              <a:cs typeface="NanumGothic"/>
            </a:endParaRPr>
          </a:p>
        </p:txBody>
      </p:sp>
      <p:sp>
        <p:nvSpPr>
          <p:cNvPr id="17" name="reason-detail-b-1">
            <a:extLst>
              <a:ext uri="{FF2B5EF4-FFF2-40B4-BE49-F238E27FC236}">
                <a16:creationId xmlns:a16="http://schemas.microsoft.com/office/drawing/2014/main" id="{9377160D-E92B-439D-946A-100FC5099AEC}"/>
              </a:ext>
            </a:extLst>
          </p:cNvPr>
          <p:cNvSpPr>
            <a:spLocks noGrp="1"/>
          </p:cNvSpPr>
          <p:nvPr/>
        </p:nvSpPr>
        <p:spPr>
          <a:xfrm>
            <a:off x="5358497" y="3404235"/>
            <a:ext cx="6429375" cy="295275"/>
          </a:xfrm>
          <a:prstGeom prst="rect">
            <a:avLst/>
          </a:prstGeom>
          <a:noFill/>
          <a:ln w="0">
            <a:noFill/>
          </a:ln>
        </p:spPr>
        <p:txBody>
          <a:bodyPr wrap="none" lIns="0" tIns="0" rIns="0" bIns="0" anchor="ctr">
            <a:noAutofit/>
          </a:bodyPr>
          <a:lstStyle>
            <a:defPPr algn="l">
              <a:defRPr sz="1725" b="0">
                <a:solidFill>
                  <a:srgbClr val="53617A"/>
                </a:solidFill>
                <a:latin typeface="NanumGothic"/>
                <a:ea typeface="NanumGothic"/>
                <a:cs typeface="NanumGothic"/>
              </a:defRPr>
            </a:defPPr>
          </a:lstStyle>
          <a:p>
            <a:pPr algn="l">
              <a:defRPr sz="1725" b="0">
                <a:solidFill>
                  <a:srgbClr val="53617A"/>
                </a:solidFill>
                <a:latin typeface="NanumGothic"/>
                <a:ea typeface="NanumGothic"/>
                <a:cs typeface="NanumGothic"/>
              </a:defRPr>
            </a:pPr>
            <a:r>
              <a:rPr sz="1500" b="0" dirty="0" err="1">
                <a:solidFill>
                  <a:srgbClr val="53617A"/>
                </a:solidFill>
                <a:latin typeface="Adobe 고딕 Std B" panose="020B0800000000000000" pitchFamily="34" charset="-127"/>
                <a:ea typeface="Adobe 고딕 Std B" panose="020B0800000000000000" pitchFamily="34" charset="-127"/>
                <a:cs typeface="NanumGothic"/>
              </a:rPr>
              <a:t>일상에</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필요한</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신발을</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부담</a:t>
            </a:r>
            <a:r>
              <a:rPr sz="1500" b="0" dirty="0">
                <a:solidFill>
                  <a:srgbClr val="53617A"/>
                </a:solidFill>
                <a:latin typeface="Adobe 고딕 Std B" panose="020B0800000000000000" pitchFamily="34" charset="-127"/>
                <a:ea typeface="Adobe 고딕 Std B" panose="020B0800000000000000" pitchFamily="34" charset="-127"/>
                <a:cs typeface="NanumGothic"/>
              </a:rPr>
              <a:t> 없</a:t>
            </a:r>
            <a:r>
              <a:rPr lang="ko-KR" altLang="en-US" sz="1500" dirty="0">
                <a:solidFill>
                  <a:srgbClr val="53617A"/>
                </a:solidFill>
                <a:latin typeface="Adobe 고딕 Std B" panose="020B0800000000000000" pitchFamily="34" charset="-127"/>
                <a:ea typeface="Adobe 고딕 Std B" panose="020B0800000000000000" pitchFamily="34" charset="-127"/>
                <a:cs typeface="NanumGothic"/>
              </a:rPr>
              <a:t>이 쇼핑</a:t>
            </a:r>
            <a:endParaRPr sz="1500" b="0" dirty="0">
              <a:solidFill>
                <a:srgbClr val="53617A"/>
              </a:solidFill>
              <a:latin typeface="Adobe 고딕 Std B" panose="020B0800000000000000" pitchFamily="34" charset="-127"/>
              <a:ea typeface="Adobe 고딕 Std B" panose="020B0800000000000000" pitchFamily="34" charset="-127"/>
              <a:cs typeface="NanumGothic"/>
            </a:endParaRPr>
          </a:p>
        </p:txBody>
      </p:sp>
      <p:sp>
        <p:nvSpPr>
          <p:cNvPr id="18" name="reason-number-2">
            <a:extLst>
              <a:ext uri="{FF2B5EF4-FFF2-40B4-BE49-F238E27FC236}">
                <a16:creationId xmlns:a16="http://schemas.microsoft.com/office/drawing/2014/main" id="{E9DEF3E4-5028-4F3E-8156-0AD5D3F31CDC}"/>
              </a:ext>
            </a:extLst>
          </p:cNvPr>
          <p:cNvSpPr>
            <a:spLocks noGrp="1"/>
          </p:cNvSpPr>
          <p:nvPr/>
        </p:nvSpPr>
        <p:spPr>
          <a:xfrm>
            <a:off x="4682222" y="4069842"/>
            <a:ext cx="590550" cy="361950"/>
          </a:xfrm>
          <a:prstGeom prst="rect">
            <a:avLst/>
          </a:prstGeom>
          <a:noFill/>
          <a:ln w="0">
            <a:noFill/>
          </a:ln>
        </p:spPr>
        <p:txBody>
          <a:bodyPr wrap="none" lIns="0" tIns="0" rIns="0" bIns="0" anchor="ctr">
            <a:noAutofit/>
          </a:bodyPr>
          <a:lstStyle>
            <a:defPPr algn="l">
              <a:defRPr sz="2175" b="1">
                <a:solidFill>
                  <a:srgbClr val="064BD7"/>
                </a:solidFill>
                <a:latin typeface="Nimbus Sans"/>
                <a:ea typeface="Nimbus Sans"/>
                <a:cs typeface="Nimbus Sans"/>
              </a:defRPr>
            </a:defPPr>
          </a:lstStyle>
          <a:p>
            <a:pPr algn="l">
              <a:defRPr sz="2175" b="1">
                <a:solidFill>
                  <a:srgbClr val="064BD7"/>
                </a:solidFill>
                <a:latin typeface="Nimbus Sans"/>
                <a:ea typeface="Nimbus Sans"/>
                <a:cs typeface="Nimbus Sans"/>
              </a:defRPr>
            </a:pPr>
            <a:r>
              <a:rPr sz="2000" b="1">
                <a:solidFill>
                  <a:srgbClr val="064BD7"/>
                </a:solidFill>
                <a:latin typeface="Adobe 고딕 Std B" panose="020B0800000000000000" pitchFamily="34" charset="-127"/>
                <a:ea typeface="Adobe 고딕 Std B" panose="020B0800000000000000" pitchFamily="34" charset="-127"/>
                <a:cs typeface="Nimbus Sans"/>
              </a:rPr>
              <a:t>03</a:t>
            </a:r>
          </a:p>
        </p:txBody>
      </p:sp>
      <p:sp>
        <p:nvSpPr>
          <p:cNvPr id="19" name="reason-title-2">
            <a:extLst>
              <a:ext uri="{FF2B5EF4-FFF2-40B4-BE49-F238E27FC236}">
                <a16:creationId xmlns:a16="http://schemas.microsoft.com/office/drawing/2014/main" id="{5F522477-D4D2-426E-A306-3AC20F126392}"/>
              </a:ext>
            </a:extLst>
          </p:cNvPr>
          <p:cNvSpPr>
            <a:spLocks noGrp="1"/>
          </p:cNvSpPr>
          <p:nvPr/>
        </p:nvSpPr>
        <p:spPr>
          <a:xfrm>
            <a:off x="5358497" y="4050792"/>
            <a:ext cx="6429375" cy="409575"/>
          </a:xfrm>
          <a:prstGeom prst="rect">
            <a:avLst/>
          </a:prstGeom>
          <a:noFill/>
          <a:ln w="0">
            <a:noFill/>
          </a:ln>
        </p:spPr>
        <p:txBody>
          <a:bodyPr wrap="none" lIns="0" tIns="0" rIns="0" bIns="0" anchor="ctr">
            <a:noAutofit/>
          </a:bodyPr>
          <a:lstStyle>
            <a:defPPr algn="l">
              <a:defRPr sz="2175" b="1">
                <a:solidFill>
                  <a:srgbClr val="17233B"/>
                </a:solidFill>
                <a:latin typeface="NanumGothic"/>
                <a:ea typeface="NanumGothic"/>
                <a:cs typeface="NanumGothic"/>
              </a:defRPr>
            </a:defPPr>
          </a:lstStyle>
          <a:p>
            <a:pPr algn="l">
              <a:defRPr sz="2175" b="1">
                <a:solidFill>
                  <a:srgbClr val="17233B"/>
                </a:solidFill>
                <a:latin typeface="NanumGothic"/>
                <a:ea typeface="NanumGothic"/>
                <a:cs typeface="NanumGothic"/>
              </a:defRPr>
            </a:pPr>
            <a:r>
              <a:rPr sz="2000" b="1">
                <a:solidFill>
                  <a:srgbClr val="17233B"/>
                </a:solidFill>
                <a:latin typeface="Adobe 고딕 Std B" panose="020B0800000000000000" pitchFamily="34" charset="-127"/>
                <a:ea typeface="Adobe 고딕 Std B" panose="020B0800000000000000" pitchFamily="34" charset="-127"/>
                <a:cs typeface="NanumGothic"/>
              </a:rPr>
              <a:t>트렌드부터 스테디까지</a:t>
            </a:r>
          </a:p>
        </p:txBody>
      </p:sp>
      <p:sp>
        <p:nvSpPr>
          <p:cNvPr id="20" name="reason-detail-a-2">
            <a:extLst>
              <a:ext uri="{FF2B5EF4-FFF2-40B4-BE49-F238E27FC236}">
                <a16:creationId xmlns:a16="http://schemas.microsoft.com/office/drawing/2014/main" id="{4F9BFA8C-41D6-4224-93DB-70042D242396}"/>
              </a:ext>
            </a:extLst>
          </p:cNvPr>
          <p:cNvSpPr>
            <a:spLocks noGrp="1"/>
          </p:cNvSpPr>
          <p:nvPr/>
        </p:nvSpPr>
        <p:spPr>
          <a:xfrm>
            <a:off x="5358497" y="4479417"/>
            <a:ext cx="6429375" cy="295275"/>
          </a:xfrm>
          <a:prstGeom prst="rect">
            <a:avLst/>
          </a:prstGeom>
          <a:noFill/>
          <a:ln w="0">
            <a:noFill/>
          </a:ln>
        </p:spPr>
        <p:txBody>
          <a:bodyPr wrap="none" lIns="0" tIns="0" rIns="0" bIns="0" anchor="ctr">
            <a:noAutofit/>
          </a:bodyPr>
          <a:lstStyle>
            <a:defPPr algn="l">
              <a:defRPr sz="1725" b="0">
                <a:solidFill>
                  <a:srgbClr val="53617A"/>
                </a:solidFill>
                <a:latin typeface="NanumGothic"/>
                <a:ea typeface="NanumGothic"/>
                <a:cs typeface="NanumGothic"/>
              </a:defRPr>
            </a:defPPr>
          </a:lstStyle>
          <a:p>
            <a:pPr algn="l">
              <a:defRPr sz="1725" b="0">
                <a:solidFill>
                  <a:srgbClr val="53617A"/>
                </a:solidFill>
                <a:latin typeface="NanumGothic"/>
                <a:ea typeface="NanumGothic"/>
                <a:cs typeface="NanumGothic"/>
              </a:defRPr>
            </a:pPr>
            <a:r>
              <a:rPr sz="1500" b="0">
                <a:solidFill>
                  <a:srgbClr val="53617A"/>
                </a:solidFill>
                <a:latin typeface="Adobe 고딕 Std B" panose="020B0800000000000000" pitchFamily="34" charset="-127"/>
                <a:ea typeface="Adobe 고딕 Std B" panose="020B0800000000000000" pitchFamily="34" charset="-127"/>
                <a:cs typeface="NanumGothic"/>
              </a:rPr>
              <a:t>2,700만 족 이상의 판매 경험을 바탕으로</a:t>
            </a:r>
          </a:p>
        </p:txBody>
      </p:sp>
      <p:sp>
        <p:nvSpPr>
          <p:cNvPr id="21" name="reason-detail-b-2">
            <a:extLst>
              <a:ext uri="{FF2B5EF4-FFF2-40B4-BE49-F238E27FC236}">
                <a16:creationId xmlns:a16="http://schemas.microsoft.com/office/drawing/2014/main" id="{4F2668AB-6C33-4941-BB45-7CDE7BD4C161}"/>
              </a:ext>
            </a:extLst>
          </p:cNvPr>
          <p:cNvSpPr>
            <a:spLocks noGrp="1"/>
          </p:cNvSpPr>
          <p:nvPr/>
        </p:nvSpPr>
        <p:spPr>
          <a:xfrm>
            <a:off x="5358497" y="4774692"/>
            <a:ext cx="6429375" cy="295275"/>
          </a:xfrm>
          <a:prstGeom prst="rect">
            <a:avLst/>
          </a:prstGeom>
          <a:noFill/>
          <a:ln w="0">
            <a:noFill/>
          </a:ln>
        </p:spPr>
        <p:txBody>
          <a:bodyPr wrap="none" lIns="0" tIns="0" rIns="0" bIns="0" anchor="ctr">
            <a:noAutofit/>
          </a:bodyPr>
          <a:lstStyle>
            <a:defPPr algn="l">
              <a:defRPr sz="1725" b="0">
                <a:solidFill>
                  <a:srgbClr val="53617A"/>
                </a:solidFill>
                <a:latin typeface="NanumGothic"/>
                <a:ea typeface="NanumGothic"/>
                <a:cs typeface="NanumGothic"/>
              </a:defRPr>
            </a:defPPr>
          </a:lstStyle>
          <a:p>
            <a:pPr algn="l">
              <a:defRPr sz="1725" b="0">
                <a:solidFill>
                  <a:srgbClr val="53617A"/>
                </a:solidFill>
                <a:latin typeface="NanumGothic"/>
                <a:ea typeface="NanumGothic"/>
                <a:cs typeface="NanumGothic"/>
              </a:defRPr>
            </a:pPr>
            <a:r>
              <a:rPr sz="1500" b="0" dirty="0" err="1">
                <a:solidFill>
                  <a:srgbClr val="53617A"/>
                </a:solidFill>
                <a:latin typeface="Adobe 고딕 Std B" panose="020B0800000000000000" pitchFamily="34" charset="-127"/>
                <a:ea typeface="Adobe 고딕 Std B" panose="020B0800000000000000" pitchFamily="34" charset="-127"/>
                <a:cs typeface="NanumGothic"/>
              </a:rPr>
              <a:t>유행을</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반영한</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상품</a:t>
            </a:r>
            <a:r>
              <a:rPr lang="ko-KR" altLang="en-US" sz="1500" b="0" dirty="0">
                <a:solidFill>
                  <a:srgbClr val="53617A"/>
                </a:solidFill>
                <a:latin typeface="Adobe 고딕 Std B" panose="020B0800000000000000" pitchFamily="34" charset="-127"/>
                <a:ea typeface="Adobe 고딕 Std B" panose="020B0800000000000000" pitchFamily="34" charset="-127"/>
                <a:cs typeface="NanumGothic"/>
              </a:rPr>
              <a:t>부터</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lang="ko-KR" altLang="en-US" sz="1500" b="0" dirty="0" err="1">
                <a:solidFill>
                  <a:srgbClr val="53617A"/>
                </a:solidFill>
                <a:latin typeface="Adobe 고딕 Std B" panose="020B0800000000000000" pitchFamily="34" charset="-127"/>
                <a:ea typeface="Adobe 고딕 Std B" panose="020B0800000000000000" pitchFamily="34" charset="-127"/>
                <a:cs typeface="NanumGothic"/>
              </a:rPr>
              <a:t>스테디한</a:t>
            </a:r>
            <a:r>
              <a:rPr lang="ko-KR" altLang="en-US" sz="1500" b="0" dirty="0">
                <a:solidFill>
                  <a:srgbClr val="53617A"/>
                </a:solidFill>
                <a:latin typeface="Adobe 고딕 Std B" panose="020B0800000000000000" pitchFamily="34" charset="-127"/>
                <a:ea typeface="Adobe 고딕 Std B" panose="020B0800000000000000" pitchFamily="34" charset="-127"/>
                <a:cs typeface="NanumGothic"/>
              </a:rPr>
              <a:t> 스탠다드 상품을 </a:t>
            </a:r>
            <a:r>
              <a:rPr sz="1500" b="0" dirty="0" err="1">
                <a:solidFill>
                  <a:srgbClr val="53617A"/>
                </a:solidFill>
                <a:latin typeface="Adobe 고딕 Std B" panose="020B0800000000000000" pitchFamily="34" charset="-127"/>
                <a:ea typeface="Adobe 고딕 Std B" panose="020B0800000000000000" pitchFamily="34" charset="-127"/>
                <a:cs typeface="NanumGothic"/>
              </a:rPr>
              <a:t>함께</a:t>
            </a:r>
            <a:endParaRPr sz="1500" b="0" dirty="0">
              <a:solidFill>
                <a:srgbClr val="53617A"/>
              </a:solidFill>
              <a:latin typeface="Adobe 고딕 Std B" panose="020B0800000000000000" pitchFamily="34" charset="-127"/>
              <a:ea typeface="Adobe 고딕 Std B" panose="020B0800000000000000" pitchFamily="34" charset="-127"/>
              <a:cs typeface="NanumGothic"/>
            </a:endParaRPr>
          </a:p>
        </p:txBody>
      </p:sp>
      <p:sp>
        <p:nvSpPr>
          <p:cNvPr id="22" name="reason-number-3">
            <a:extLst>
              <a:ext uri="{FF2B5EF4-FFF2-40B4-BE49-F238E27FC236}">
                <a16:creationId xmlns:a16="http://schemas.microsoft.com/office/drawing/2014/main" id="{00A3B2D9-1C12-4109-A1C6-662FD0FE2C84}"/>
              </a:ext>
            </a:extLst>
          </p:cNvPr>
          <p:cNvSpPr>
            <a:spLocks noGrp="1"/>
          </p:cNvSpPr>
          <p:nvPr/>
        </p:nvSpPr>
        <p:spPr>
          <a:xfrm>
            <a:off x="4682222" y="5422011"/>
            <a:ext cx="590550" cy="361950"/>
          </a:xfrm>
          <a:prstGeom prst="rect">
            <a:avLst/>
          </a:prstGeom>
          <a:noFill/>
          <a:ln w="0">
            <a:noFill/>
          </a:ln>
        </p:spPr>
        <p:txBody>
          <a:bodyPr wrap="none" lIns="0" tIns="0" rIns="0" bIns="0" anchor="ctr">
            <a:noAutofit/>
          </a:bodyPr>
          <a:lstStyle>
            <a:defPPr algn="l">
              <a:defRPr sz="2175" b="1">
                <a:solidFill>
                  <a:srgbClr val="064BD7"/>
                </a:solidFill>
                <a:latin typeface="Nimbus Sans"/>
                <a:ea typeface="Nimbus Sans"/>
                <a:cs typeface="Nimbus Sans"/>
              </a:defRPr>
            </a:defPPr>
          </a:lstStyle>
          <a:p>
            <a:pPr algn="l">
              <a:defRPr sz="2175" b="1">
                <a:solidFill>
                  <a:srgbClr val="064BD7"/>
                </a:solidFill>
                <a:latin typeface="Nimbus Sans"/>
                <a:ea typeface="Nimbus Sans"/>
                <a:cs typeface="Nimbus Sans"/>
              </a:defRPr>
            </a:pPr>
            <a:r>
              <a:rPr sz="2000" b="1">
                <a:solidFill>
                  <a:srgbClr val="064BD7"/>
                </a:solidFill>
                <a:latin typeface="Adobe 고딕 Std B" panose="020B0800000000000000" pitchFamily="34" charset="-127"/>
                <a:ea typeface="Adobe 고딕 Std B" panose="020B0800000000000000" pitchFamily="34" charset="-127"/>
                <a:cs typeface="Nimbus Sans"/>
              </a:rPr>
              <a:t>04</a:t>
            </a:r>
          </a:p>
        </p:txBody>
      </p:sp>
      <p:sp>
        <p:nvSpPr>
          <p:cNvPr id="23" name="reason-title-3">
            <a:extLst>
              <a:ext uri="{FF2B5EF4-FFF2-40B4-BE49-F238E27FC236}">
                <a16:creationId xmlns:a16="http://schemas.microsoft.com/office/drawing/2014/main" id="{2ECFB044-7ECA-4EE9-BA53-3A09D16A0E7B}"/>
              </a:ext>
            </a:extLst>
          </p:cNvPr>
          <p:cNvSpPr>
            <a:spLocks noGrp="1"/>
          </p:cNvSpPr>
          <p:nvPr/>
        </p:nvSpPr>
        <p:spPr>
          <a:xfrm>
            <a:off x="5358497" y="5402961"/>
            <a:ext cx="6429375" cy="409575"/>
          </a:xfrm>
          <a:prstGeom prst="rect">
            <a:avLst/>
          </a:prstGeom>
          <a:noFill/>
          <a:ln w="0">
            <a:noFill/>
          </a:ln>
        </p:spPr>
        <p:txBody>
          <a:bodyPr wrap="none" lIns="0" tIns="0" rIns="0" bIns="0" anchor="ctr">
            <a:noAutofit/>
          </a:bodyPr>
          <a:lstStyle>
            <a:defPPr algn="l">
              <a:defRPr sz="2175" b="1">
                <a:solidFill>
                  <a:srgbClr val="17233B"/>
                </a:solidFill>
                <a:latin typeface="NanumGothic"/>
                <a:ea typeface="NanumGothic"/>
                <a:cs typeface="NanumGothic"/>
              </a:defRPr>
            </a:defPPr>
          </a:lstStyle>
          <a:p>
            <a:pPr algn="l">
              <a:defRPr sz="2175" b="1">
                <a:solidFill>
                  <a:srgbClr val="17233B"/>
                </a:solidFill>
                <a:latin typeface="NanumGothic"/>
                <a:ea typeface="NanumGothic"/>
                <a:cs typeface="NanumGothic"/>
              </a:defRPr>
            </a:pPr>
            <a:r>
              <a:rPr sz="2000" b="1">
                <a:solidFill>
                  <a:srgbClr val="17233B"/>
                </a:solidFill>
                <a:latin typeface="Adobe 고딕 Std B" panose="020B0800000000000000" pitchFamily="34" charset="-127"/>
                <a:ea typeface="Adobe 고딕 Std B" panose="020B0800000000000000" pitchFamily="34" charset="-127"/>
                <a:cs typeface="NanumGothic"/>
              </a:rPr>
              <a:t>신발에 필요한 모든 것을 한곳에</a:t>
            </a:r>
          </a:p>
        </p:txBody>
      </p:sp>
      <p:sp>
        <p:nvSpPr>
          <p:cNvPr id="24" name="reason-detail-a-3">
            <a:extLst>
              <a:ext uri="{FF2B5EF4-FFF2-40B4-BE49-F238E27FC236}">
                <a16:creationId xmlns:a16="http://schemas.microsoft.com/office/drawing/2014/main" id="{2C2CF47F-85C9-484A-BCE2-BA804F6DD316}"/>
              </a:ext>
            </a:extLst>
          </p:cNvPr>
          <p:cNvSpPr>
            <a:spLocks noGrp="1"/>
          </p:cNvSpPr>
          <p:nvPr/>
        </p:nvSpPr>
        <p:spPr>
          <a:xfrm>
            <a:off x="5358497" y="5831586"/>
            <a:ext cx="6429375" cy="295275"/>
          </a:xfrm>
          <a:prstGeom prst="rect">
            <a:avLst/>
          </a:prstGeom>
          <a:noFill/>
          <a:ln w="0">
            <a:noFill/>
          </a:ln>
        </p:spPr>
        <p:txBody>
          <a:bodyPr wrap="none" lIns="0" tIns="0" rIns="0" bIns="0" anchor="ctr">
            <a:noAutofit/>
          </a:bodyPr>
          <a:lstStyle>
            <a:defPPr algn="l">
              <a:defRPr sz="1725" b="0">
                <a:solidFill>
                  <a:srgbClr val="53617A"/>
                </a:solidFill>
                <a:latin typeface="NanumGothic"/>
                <a:ea typeface="NanumGothic"/>
                <a:cs typeface="NanumGothic"/>
              </a:defRPr>
            </a:defPPr>
          </a:lstStyle>
          <a:p>
            <a:pPr algn="l">
              <a:defRPr sz="1725" b="0">
                <a:solidFill>
                  <a:srgbClr val="53617A"/>
                </a:solidFill>
                <a:latin typeface="NanumGothic"/>
                <a:ea typeface="NanumGothic"/>
                <a:cs typeface="NanumGothic"/>
              </a:defRPr>
            </a:pPr>
            <a:r>
              <a:rPr sz="1500" b="0" dirty="0" err="1">
                <a:solidFill>
                  <a:srgbClr val="53617A"/>
                </a:solidFill>
                <a:latin typeface="Adobe 고딕 Std B" panose="020B0800000000000000" pitchFamily="34" charset="-127"/>
                <a:ea typeface="Adobe 고딕 Std B" panose="020B0800000000000000" pitchFamily="34" charset="-127"/>
                <a:cs typeface="NanumGothic"/>
              </a:rPr>
              <a:t>성인화·아동화부터</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양말·깔창·관리용품까지</a:t>
            </a:r>
            <a:endParaRPr sz="1500" b="0" dirty="0">
              <a:solidFill>
                <a:srgbClr val="53617A"/>
              </a:solidFill>
              <a:latin typeface="Adobe 고딕 Std B" panose="020B0800000000000000" pitchFamily="34" charset="-127"/>
              <a:ea typeface="Adobe 고딕 Std B" panose="020B0800000000000000" pitchFamily="34" charset="-127"/>
              <a:cs typeface="NanumGothic"/>
            </a:endParaRPr>
          </a:p>
        </p:txBody>
      </p:sp>
      <p:sp>
        <p:nvSpPr>
          <p:cNvPr id="25" name="reason-detail-b-3">
            <a:extLst>
              <a:ext uri="{FF2B5EF4-FFF2-40B4-BE49-F238E27FC236}">
                <a16:creationId xmlns:a16="http://schemas.microsoft.com/office/drawing/2014/main" id="{E219D3DE-194F-434E-9907-DF19EBAEAA67}"/>
              </a:ext>
            </a:extLst>
          </p:cNvPr>
          <p:cNvSpPr>
            <a:spLocks noGrp="1"/>
          </p:cNvSpPr>
          <p:nvPr/>
        </p:nvSpPr>
        <p:spPr>
          <a:xfrm>
            <a:off x="5358497" y="6126861"/>
            <a:ext cx="6429375" cy="295275"/>
          </a:xfrm>
          <a:prstGeom prst="rect">
            <a:avLst/>
          </a:prstGeom>
          <a:noFill/>
          <a:ln w="0">
            <a:noFill/>
          </a:ln>
        </p:spPr>
        <p:txBody>
          <a:bodyPr wrap="none" lIns="0" tIns="0" rIns="0" bIns="0" anchor="ctr">
            <a:noAutofit/>
          </a:bodyPr>
          <a:lstStyle>
            <a:defPPr algn="l">
              <a:defRPr sz="1725" b="0">
                <a:solidFill>
                  <a:srgbClr val="53617A"/>
                </a:solidFill>
                <a:latin typeface="NanumGothic"/>
                <a:ea typeface="NanumGothic"/>
                <a:cs typeface="NanumGothic"/>
              </a:defRPr>
            </a:defPPr>
          </a:lstStyle>
          <a:p>
            <a:pPr algn="l">
              <a:defRPr sz="1725" b="0">
                <a:solidFill>
                  <a:srgbClr val="53617A"/>
                </a:solidFill>
                <a:latin typeface="NanumGothic"/>
                <a:ea typeface="NanumGothic"/>
                <a:cs typeface="NanumGothic"/>
              </a:defRPr>
            </a:pPr>
            <a:r>
              <a:rPr sz="1500" b="0" dirty="0" err="1">
                <a:solidFill>
                  <a:srgbClr val="53617A"/>
                </a:solidFill>
                <a:latin typeface="Adobe 고딕 Std B" panose="020B0800000000000000" pitchFamily="34" charset="-127"/>
                <a:ea typeface="Adobe 고딕 Std B" panose="020B0800000000000000" pitchFamily="34" charset="-127"/>
                <a:cs typeface="NanumGothic"/>
              </a:rPr>
              <a:t>신발</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선택과</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관리가</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이어지는</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상품</a:t>
            </a:r>
            <a:r>
              <a:rPr sz="1500" b="0" dirty="0">
                <a:solidFill>
                  <a:srgbClr val="53617A"/>
                </a:solidFill>
                <a:latin typeface="Adobe 고딕 Std B" panose="020B0800000000000000" pitchFamily="34" charset="-127"/>
                <a:ea typeface="Adobe 고딕 Std B" panose="020B0800000000000000" pitchFamily="34" charset="-127"/>
                <a:cs typeface="NanumGothic"/>
              </a:rPr>
              <a:t> </a:t>
            </a:r>
            <a:r>
              <a:rPr sz="1500" b="0" dirty="0" err="1">
                <a:solidFill>
                  <a:srgbClr val="53617A"/>
                </a:solidFill>
                <a:latin typeface="Adobe 고딕 Std B" panose="020B0800000000000000" pitchFamily="34" charset="-127"/>
                <a:ea typeface="Adobe 고딕 Std B" panose="020B0800000000000000" pitchFamily="34" charset="-127"/>
                <a:cs typeface="NanumGothic"/>
              </a:rPr>
              <a:t>구성</a:t>
            </a:r>
            <a:endParaRPr sz="1500" b="0" dirty="0">
              <a:solidFill>
                <a:srgbClr val="53617A"/>
              </a:solidFill>
              <a:latin typeface="Adobe 고딕 Std B" panose="020B0800000000000000" pitchFamily="34" charset="-127"/>
              <a:ea typeface="Adobe 고딕 Std B" panose="020B0800000000000000" pitchFamily="34" charset="-127"/>
              <a:cs typeface="NanumGothic"/>
            </a:endParaRPr>
          </a:p>
        </p:txBody>
      </p:sp>
      <p:pic>
        <p:nvPicPr>
          <p:cNvPr id="28" name="그림 27">
            <a:extLst>
              <a:ext uri="{FF2B5EF4-FFF2-40B4-BE49-F238E27FC236}">
                <a16:creationId xmlns:a16="http://schemas.microsoft.com/office/drawing/2014/main" id="{D30D805E-9933-84E7-29FB-507F65661D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125" y="171589"/>
            <a:ext cx="3556826" cy="1258128"/>
          </a:xfrm>
          <a:prstGeom prst="rect">
            <a:avLst/>
          </a:prstGeom>
        </p:spPr>
      </p:pic>
    </p:spTree>
    <p:extLst>
      <p:ext uri="{BB962C8B-B14F-4D97-AF65-F5344CB8AC3E}">
        <p14:creationId xmlns:p14="http://schemas.microsoft.com/office/powerpoint/2010/main" val="1702878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94BD9B37-681B-05E9-E27F-451C91FC185C}"/>
              </a:ext>
            </a:extLst>
          </p:cNvPr>
          <p:cNvPicPr>
            <a:picLocks noChangeAspect="1"/>
          </p:cNvPicPr>
          <p:nvPr/>
        </p:nvPicPr>
        <p:blipFill>
          <a:blip r:embed="rId3"/>
          <a:stretch>
            <a:fillRect/>
          </a:stretch>
        </p:blipFill>
        <p:spPr>
          <a:xfrm>
            <a:off x="0" y="0"/>
            <a:ext cx="12192000" cy="6857999"/>
          </a:xfrm>
          <a:prstGeom prst="rect">
            <a:avLst/>
          </a:prstGeom>
        </p:spPr>
      </p:pic>
      <p:pic>
        <p:nvPicPr>
          <p:cNvPr id="15" name="그림 14">
            <a:extLst>
              <a:ext uri="{FF2B5EF4-FFF2-40B4-BE49-F238E27FC236}">
                <a16:creationId xmlns:a16="http://schemas.microsoft.com/office/drawing/2014/main" id="{01953E59-B981-4AB4-93F1-AF34524BC0BF}"/>
              </a:ext>
            </a:extLst>
          </p:cNvPr>
          <p:cNvPicPr>
            <a:picLocks noChangeAspect="1"/>
          </p:cNvPicPr>
          <p:nvPr/>
        </p:nvPicPr>
        <p:blipFill>
          <a:blip r:embed="rId4"/>
          <a:srcRect l="40000" r="26550"/>
          <a:stretch/>
        </p:blipFill>
        <p:spPr>
          <a:xfrm>
            <a:off x="8115300" y="0"/>
            <a:ext cx="4076700" cy="6858000"/>
          </a:xfrm>
          <a:prstGeom prst="rect">
            <a:avLst/>
          </a:prstGeom>
        </p:spPr>
      </p:pic>
      <p:sp>
        <p:nvSpPr>
          <p:cNvPr id="2" name="sales-label">
            <a:extLst>
              <a:ext uri="{FF2B5EF4-FFF2-40B4-BE49-F238E27FC236}">
                <a16:creationId xmlns:a16="http://schemas.microsoft.com/office/drawing/2014/main" id="{ADE0BB36-B2BC-4894-8E1D-DEB0D7B9C6CA}"/>
              </a:ext>
            </a:extLst>
          </p:cNvPr>
          <p:cNvSpPr>
            <a:spLocks noGrp="1"/>
          </p:cNvSpPr>
          <p:nvPr/>
        </p:nvSpPr>
        <p:spPr>
          <a:xfrm>
            <a:off x="609600" y="619125"/>
            <a:ext cx="3524250" cy="438150"/>
          </a:xfrm>
          <a:prstGeom prst="rect">
            <a:avLst/>
          </a:prstGeom>
          <a:noFill/>
          <a:ln w="0">
            <a:noFill/>
          </a:ln>
        </p:spPr>
        <p:txBody>
          <a:bodyPr wrap="none" lIns="0" tIns="0" rIns="0" bIns="0" anchor="ctr">
            <a:noAutofit/>
          </a:bodyPr>
          <a:lstStyle>
            <a:defPPr algn="l">
              <a:defRPr sz="2250" b="1">
                <a:solidFill>
                  <a:srgbClr val="FFFFFF"/>
                </a:solidFill>
                <a:latin typeface="NanumGothic"/>
                <a:ea typeface="NanumGothic"/>
                <a:cs typeface="NanumGothic"/>
              </a:defRPr>
            </a:defPPr>
          </a:lstStyle>
          <a:p>
            <a:pPr algn="l">
              <a:buNone/>
              <a:defRPr sz="2250" b="1">
                <a:solidFill>
                  <a:srgbClr val="FFFFFF"/>
                </a:solidFill>
                <a:latin typeface="NanumGothic"/>
                <a:ea typeface="NanumGothic"/>
                <a:cs typeface="NanumGothic"/>
              </a:defRPr>
            </a:pPr>
            <a:r>
              <a:rPr sz="2250" b="1">
                <a:solidFill>
                  <a:srgbClr val="FFFFFF"/>
                </a:solidFill>
                <a:latin typeface="Adobe 고딕 Std B" panose="020B0800000000000000" pitchFamily="34" charset="-127"/>
                <a:ea typeface="Adobe 고딕 Std B" panose="020B0800000000000000" pitchFamily="34" charset="-127"/>
                <a:cs typeface="NanumGothic"/>
              </a:rPr>
              <a:t>누적 신발 판매</a:t>
            </a:r>
          </a:p>
        </p:txBody>
      </p:sp>
      <p:sp>
        <p:nvSpPr>
          <p:cNvPr id="3" name="hero-number">
            <a:extLst>
              <a:ext uri="{FF2B5EF4-FFF2-40B4-BE49-F238E27FC236}">
                <a16:creationId xmlns:a16="http://schemas.microsoft.com/office/drawing/2014/main" id="{B6054213-C79F-49FB-BAF5-F1CB74FD16A2}"/>
              </a:ext>
            </a:extLst>
          </p:cNvPr>
          <p:cNvSpPr>
            <a:spLocks noGrp="1"/>
          </p:cNvSpPr>
          <p:nvPr/>
        </p:nvSpPr>
        <p:spPr>
          <a:xfrm>
            <a:off x="-104775" y="1176337"/>
            <a:ext cx="4000500" cy="1666875"/>
          </a:xfrm>
          <a:prstGeom prst="rect">
            <a:avLst/>
          </a:prstGeom>
          <a:noFill/>
          <a:ln w="0">
            <a:noFill/>
          </a:ln>
        </p:spPr>
        <p:txBody>
          <a:bodyPr wrap="none" lIns="0" tIns="0" rIns="0" bIns="0" anchor="ctr">
            <a:noAutofit/>
          </a:bodyPr>
          <a:lstStyle>
            <a:defPPr algn="l">
              <a:defRPr sz="10800" b="1">
                <a:solidFill>
                  <a:srgbClr val="FFE500"/>
                </a:solidFill>
                <a:latin typeface="Nimbus Sans"/>
                <a:ea typeface="Nimbus Sans"/>
                <a:cs typeface="Nimbus Sans"/>
              </a:defRPr>
            </a:defPPr>
          </a:lstStyle>
          <a:p>
            <a:pPr algn="ctr">
              <a:buNone/>
              <a:defRPr sz="10800" b="1">
                <a:solidFill>
                  <a:srgbClr val="FFE500"/>
                </a:solidFill>
                <a:latin typeface="Nimbus Sans"/>
                <a:ea typeface="Nimbus Sans"/>
                <a:cs typeface="Nimbus Sans"/>
              </a:defRPr>
            </a:pPr>
            <a:r>
              <a:rPr sz="8000" b="1">
                <a:solidFill>
                  <a:srgbClr val="FFE500"/>
                </a:solidFill>
                <a:latin typeface="Adobe 고딕 Std B" panose="020B0800000000000000" pitchFamily="34" charset="-127"/>
                <a:ea typeface="Adobe 고딕 Std B" panose="020B0800000000000000" pitchFamily="34" charset="-127"/>
                <a:cs typeface="Nimbus Sans"/>
              </a:rPr>
              <a:t>2,700</a:t>
            </a:r>
          </a:p>
        </p:txBody>
      </p:sp>
      <p:sp>
        <p:nvSpPr>
          <p:cNvPr id="4" name="hero-unit">
            <a:extLst>
              <a:ext uri="{FF2B5EF4-FFF2-40B4-BE49-F238E27FC236}">
                <a16:creationId xmlns:a16="http://schemas.microsoft.com/office/drawing/2014/main" id="{5C68B6C8-F3C3-4B7A-91B9-7C2A3F822CB0}"/>
              </a:ext>
            </a:extLst>
          </p:cNvPr>
          <p:cNvSpPr>
            <a:spLocks noGrp="1"/>
          </p:cNvSpPr>
          <p:nvPr/>
        </p:nvSpPr>
        <p:spPr>
          <a:xfrm>
            <a:off x="609600" y="2781300"/>
            <a:ext cx="3524250" cy="466725"/>
          </a:xfrm>
          <a:prstGeom prst="rect">
            <a:avLst/>
          </a:prstGeom>
          <a:noFill/>
          <a:ln w="0">
            <a:noFill/>
          </a:ln>
        </p:spPr>
        <p:txBody>
          <a:bodyPr wrap="none" lIns="0" tIns="0" rIns="0" bIns="0" anchor="ctr">
            <a:noAutofit/>
          </a:bodyPr>
          <a:lstStyle>
            <a:defPPr algn="l">
              <a:defRPr sz="2625" b="1">
                <a:solidFill>
                  <a:srgbClr val="FFFFFF"/>
                </a:solidFill>
                <a:latin typeface="NanumGothic"/>
                <a:ea typeface="NanumGothic"/>
                <a:cs typeface="NanumGothic"/>
              </a:defRPr>
            </a:defPPr>
          </a:lstStyle>
          <a:p>
            <a:pPr algn="l">
              <a:buNone/>
              <a:defRPr sz="2625" b="1">
                <a:solidFill>
                  <a:srgbClr val="FFFFFF"/>
                </a:solidFill>
                <a:latin typeface="NanumGothic"/>
                <a:ea typeface="NanumGothic"/>
                <a:cs typeface="NanumGothic"/>
              </a:defRPr>
            </a:pPr>
            <a:r>
              <a:rPr sz="2625" b="1">
                <a:solidFill>
                  <a:srgbClr val="FFFFFF"/>
                </a:solidFill>
                <a:latin typeface="Adobe 고딕 Std B" panose="020B0800000000000000" pitchFamily="34" charset="-127"/>
                <a:ea typeface="Adobe 고딕 Std B" panose="020B0800000000000000" pitchFamily="34" charset="-127"/>
                <a:cs typeface="NanumGothic"/>
              </a:rPr>
              <a:t>만 족 이상</a:t>
            </a:r>
          </a:p>
        </p:txBody>
      </p:sp>
      <p:sp>
        <p:nvSpPr>
          <p:cNvPr id="5" name="hero-qualifier">
            <a:extLst>
              <a:ext uri="{FF2B5EF4-FFF2-40B4-BE49-F238E27FC236}">
                <a16:creationId xmlns:a16="http://schemas.microsoft.com/office/drawing/2014/main" id="{F45725D8-D505-42D7-84F7-B1E3E48E0EC6}"/>
              </a:ext>
            </a:extLst>
          </p:cNvPr>
          <p:cNvSpPr>
            <a:spLocks noGrp="1"/>
          </p:cNvSpPr>
          <p:nvPr/>
        </p:nvSpPr>
        <p:spPr>
          <a:xfrm>
            <a:off x="609600" y="3457575"/>
            <a:ext cx="7162800" cy="638175"/>
          </a:xfrm>
          <a:prstGeom prst="rect">
            <a:avLst/>
          </a:prstGeom>
          <a:noFill/>
          <a:ln w="0">
            <a:noFill/>
          </a:ln>
        </p:spPr>
        <p:txBody>
          <a:bodyPr wrap="none" lIns="0" tIns="0" rIns="0" bIns="0" anchor="ctr">
            <a:noAutofit/>
          </a:bodyPr>
          <a:lstStyle>
            <a:defPPr algn="l">
              <a:defRPr sz="3000" b="1">
                <a:solidFill>
                  <a:srgbClr val="FFFFFF"/>
                </a:solidFill>
                <a:latin typeface="NanumGothic"/>
                <a:ea typeface="NanumGothic"/>
                <a:cs typeface="NanumGothic"/>
              </a:defRPr>
            </a:defPPr>
          </a:lstStyle>
          <a:p>
            <a:pPr algn="l">
              <a:buNone/>
              <a:defRPr sz="3000" b="1">
                <a:solidFill>
                  <a:srgbClr val="FFFFFF"/>
                </a:solidFill>
                <a:latin typeface="NanumGothic"/>
                <a:ea typeface="NanumGothic"/>
                <a:cs typeface="NanumGothic"/>
              </a:defRPr>
            </a:pPr>
            <a:r>
              <a:rPr sz="3000" b="1">
                <a:solidFill>
                  <a:srgbClr val="FFFFFF"/>
                </a:solidFill>
                <a:latin typeface="Adobe 고딕 Std B" panose="020B0800000000000000" pitchFamily="34" charset="-127"/>
                <a:ea typeface="Adobe 고딕 Std B" panose="020B0800000000000000" pitchFamily="34" charset="-127"/>
                <a:cs typeface="NanumGothic"/>
              </a:rPr>
              <a:t>판매 경험과 매장 운영 노하우를</a:t>
            </a:r>
          </a:p>
        </p:txBody>
      </p:sp>
      <p:sp>
        <p:nvSpPr>
          <p:cNvPr id="6" name="main-conclusion">
            <a:extLst>
              <a:ext uri="{FF2B5EF4-FFF2-40B4-BE49-F238E27FC236}">
                <a16:creationId xmlns:a16="http://schemas.microsoft.com/office/drawing/2014/main" id="{9B78F86B-BA81-4B28-91CA-387F993E7E4B}"/>
              </a:ext>
            </a:extLst>
          </p:cNvPr>
          <p:cNvSpPr>
            <a:spLocks noGrp="1"/>
          </p:cNvSpPr>
          <p:nvPr/>
        </p:nvSpPr>
        <p:spPr>
          <a:xfrm>
            <a:off x="609600" y="4038600"/>
            <a:ext cx="7162800" cy="685800"/>
          </a:xfrm>
          <a:prstGeom prst="rect">
            <a:avLst/>
          </a:prstGeom>
          <a:noFill/>
          <a:ln w="0">
            <a:noFill/>
          </a:ln>
        </p:spPr>
        <p:txBody>
          <a:bodyPr wrap="none" lIns="0" tIns="0" rIns="0" bIns="0" anchor="ctr">
            <a:noAutofit/>
          </a:bodyPr>
          <a:lstStyle>
            <a:defPPr algn="l">
              <a:defRPr sz="3600" b="1">
                <a:solidFill>
                  <a:srgbClr val="FFFFFF"/>
                </a:solidFill>
                <a:latin typeface="NanumGothic"/>
                <a:ea typeface="NanumGothic"/>
                <a:cs typeface="NanumGothic"/>
              </a:defRPr>
            </a:defPPr>
          </a:lstStyle>
          <a:p>
            <a:pPr algn="l">
              <a:buNone/>
              <a:defRPr sz="3600" b="1">
                <a:solidFill>
                  <a:srgbClr val="FFFFFF"/>
                </a:solidFill>
                <a:latin typeface="NanumGothic"/>
                <a:ea typeface="NanumGothic"/>
                <a:cs typeface="NanumGothic"/>
              </a:defRPr>
            </a:pPr>
            <a:r>
              <a:rPr sz="3600" b="1">
                <a:solidFill>
                  <a:srgbClr val="FFFFFF"/>
                </a:solidFill>
                <a:latin typeface="Adobe 고딕 Std B" panose="020B0800000000000000" pitchFamily="34" charset="-127"/>
                <a:ea typeface="Adobe 고딕 Std B" panose="020B0800000000000000" pitchFamily="34" charset="-127"/>
                <a:cs typeface="NanumGothic"/>
              </a:rPr>
              <a:t>SOMAXX의 경쟁력으로</a:t>
            </a:r>
          </a:p>
        </p:txBody>
      </p:sp>
      <p:sp>
        <p:nvSpPr>
          <p:cNvPr id="13" name="data-source">
            <a:extLst>
              <a:ext uri="{FF2B5EF4-FFF2-40B4-BE49-F238E27FC236}">
                <a16:creationId xmlns:a16="http://schemas.microsoft.com/office/drawing/2014/main" id="{8F47E5A2-A9C8-444F-932F-35F665C95932}"/>
              </a:ext>
            </a:extLst>
          </p:cNvPr>
          <p:cNvSpPr>
            <a:spLocks noGrp="1"/>
          </p:cNvSpPr>
          <p:nvPr/>
        </p:nvSpPr>
        <p:spPr>
          <a:xfrm>
            <a:off x="609600" y="6448425"/>
            <a:ext cx="5905500" cy="228600"/>
          </a:xfrm>
          <a:prstGeom prst="rect">
            <a:avLst/>
          </a:prstGeom>
          <a:noFill/>
          <a:ln w="0">
            <a:noFill/>
          </a:ln>
        </p:spPr>
        <p:txBody>
          <a:bodyPr wrap="none" lIns="0" tIns="0" rIns="0" bIns="0" anchor="ctr">
            <a:noAutofit/>
          </a:bodyPr>
          <a:lstStyle>
            <a:defPPr algn="l">
              <a:defRPr sz="1125" b="0">
                <a:solidFill>
                  <a:srgbClr val="CCDDFE"/>
                </a:solidFill>
                <a:latin typeface="NanumGothic"/>
                <a:ea typeface="NanumGothic"/>
                <a:cs typeface="NanumGothic"/>
              </a:defRPr>
            </a:defPPr>
          </a:lstStyle>
          <a:p>
            <a:pPr algn="l">
              <a:buNone/>
              <a:defRPr sz="1125" b="0">
                <a:solidFill>
                  <a:srgbClr val="CCDDFE"/>
                </a:solidFill>
                <a:latin typeface="NanumGothic"/>
                <a:ea typeface="NanumGothic"/>
                <a:cs typeface="NanumGothic"/>
              </a:defRPr>
            </a:pPr>
            <a:r>
              <a:rPr sz="1125" b="0">
                <a:solidFill>
                  <a:srgbClr val="CCDDFE"/>
                </a:solidFill>
                <a:latin typeface="Adobe 고딕 Std B" panose="020B0800000000000000" pitchFamily="34" charset="-127"/>
                <a:ea typeface="Adobe 고딕 Std B" panose="020B0800000000000000" pitchFamily="34" charset="-127"/>
                <a:cs typeface="NanumGothic"/>
              </a:rPr>
              <a:t>판매·운영 수치: 에스마켓 제공</a:t>
            </a:r>
          </a:p>
        </p:txBody>
      </p:sp>
      <p:sp>
        <p:nvSpPr>
          <p:cNvPr id="14" name="concept-disclosure">
            <a:extLst>
              <a:ext uri="{FF2B5EF4-FFF2-40B4-BE49-F238E27FC236}">
                <a16:creationId xmlns:a16="http://schemas.microsoft.com/office/drawing/2014/main" id="{6A9F9E75-115B-4521-BA26-81AD38DA594F}"/>
              </a:ext>
            </a:extLst>
          </p:cNvPr>
          <p:cNvSpPr>
            <a:spLocks noGrp="1"/>
          </p:cNvSpPr>
          <p:nvPr/>
        </p:nvSpPr>
        <p:spPr>
          <a:xfrm>
            <a:off x="8901112" y="6562725"/>
            <a:ext cx="3190875" cy="257175"/>
          </a:xfrm>
          <a:prstGeom prst="rect">
            <a:avLst/>
          </a:prstGeom>
          <a:noFill/>
          <a:ln w="0">
            <a:noFill/>
          </a:ln>
        </p:spPr>
        <p:txBody>
          <a:bodyPr wrap="none" lIns="0" tIns="0" rIns="0" bIns="0" anchor="ctr">
            <a:noAutofit/>
          </a:bodyPr>
          <a:lstStyle>
            <a:defPPr algn="r">
              <a:defRPr sz="1275" b="1">
                <a:solidFill>
                  <a:srgbClr val="064BD7"/>
                </a:solidFill>
                <a:latin typeface="NanumGothic"/>
                <a:ea typeface="NanumGothic"/>
                <a:cs typeface="NanumGothic"/>
              </a:defRPr>
            </a:defPPr>
          </a:lstStyle>
          <a:p>
            <a:pPr algn="r">
              <a:buNone/>
              <a:defRPr sz="1275" b="1">
                <a:solidFill>
                  <a:srgbClr val="064BD7"/>
                </a:solidFill>
                <a:latin typeface="NanumGothic"/>
                <a:ea typeface="NanumGothic"/>
                <a:cs typeface="NanumGothic"/>
              </a:defRPr>
            </a:pPr>
            <a:r>
              <a:rPr sz="1275" b="1" dirty="0" err="1">
                <a:solidFill>
                  <a:srgbClr val="064BD7"/>
                </a:solidFill>
                <a:latin typeface="NanumGothic"/>
                <a:ea typeface="NanumGothic"/>
                <a:cs typeface="NanumGothic"/>
              </a:rPr>
              <a:t>매장</a:t>
            </a:r>
            <a:r>
              <a:rPr sz="1275" b="1" dirty="0">
                <a:solidFill>
                  <a:srgbClr val="064BD7"/>
                </a:solidFill>
                <a:latin typeface="NanumGothic"/>
                <a:ea typeface="NanumGothic"/>
                <a:cs typeface="NanumGothic"/>
              </a:rPr>
              <a:t> </a:t>
            </a:r>
            <a:r>
              <a:rPr sz="1275" b="1" dirty="0" err="1">
                <a:solidFill>
                  <a:srgbClr val="064BD7"/>
                </a:solidFill>
                <a:latin typeface="NanumGothic"/>
                <a:ea typeface="NanumGothic"/>
                <a:cs typeface="NanumGothic"/>
              </a:rPr>
              <a:t>콘셉트</a:t>
            </a:r>
            <a:r>
              <a:rPr sz="1275" b="1" dirty="0">
                <a:solidFill>
                  <a:srgbClr val="064BD7"/>
                </a:solidFill>
                <a:latin typeface="NanumGothic"/>
                <a:ea typeface="NanumGothic"/>
                <a:cs typeface="NanumGothic"/>
              </a:rPr>
              <a:t> </a:t>
            </a:r>
            <a:r>
              <a:rPr sz="1275" b="1" dirty="0" err="1">
                <a:solidFill>
                  <a:srgbClr val="064BD7"/>
                </a:solidFill>
                <a:latin typeface="NanumGothic"/>
                <a:ea typeface="NanumGothic"/>
                <a:cs typeface="NanumGothic"/>
              </a:rPr>
              <a:t>이미지</a:t>
            </a:r>
            <a:endParaRPr sz="1275" b="1" dirty="0">
              <a:solidFill>
                <a:srgbClr val="064BD7"/>
              </a:solidFill>
              <a:latin typeface="NanumGothic"/>
              <a:ea typeface="NanumGothic"/>
              <a:cs typeface="NanumGothic"/>
            </a:endParaRPr>
          </a:p>
        </p:txBody>
      </p:sp>
      <p:sp>
        <p:nvSpPr>
          <p:cNvPr id="16" name="offline-store-label">
            <a:extLst>
              <a:ext uri="{FF2B5EF4-FFF2-40B4-BE49-F238E27FC236}">
                <a16:creationId xmlns:a16="http://schemas.microsoft.com/office/drawing/2014/main" id="{ABFF5451-C341-406D-B355-1C5C33BB1C12}"/>
              </a:ext>
            </a:extLst>
          </p:cNvPr>
          <p:cNvSpPr>
            <a:spLocks noGrp="1"/>
          </p:cNvSpPr>
          <p:nvPr/>
        </p:nvSpPr>
        <p:spPr>
          <a:xfrm>
            <a:off x="4619625" y="619125"/>
            <a:ext cx="3143250" cy="438150"/>
          </a:xfrm>
          <a:prstGeom prst="rect">
            <a:avLst/>
          </a:prstGeom>
          <a:noFill/>
          <a:ln w="0">
            <a:noFill/>
          </a:ln>
        </p:spPr>
        <p:txBody>
          <a:bodyPr wrap="none" lIns="0" tIns="0" rIns="0" bIns="0" anchor="ctr">
            <a:noAutofit/>
          </a:bodyPr>
          <a:lstStyle>
            <a:defPPr algn="l">
              <a:defRPr sz="2250" b="1">
                <a:solidFill>
                  <a:srgbClr val="FFFFFF"/>
                </a:solidFill>
                <a:latin typeface="NanumGothic"/>
                <a:ea typeface="NanumGothic"/>
                <a:cs typeface="NanumGothic"/>
              </a:defRPr>
            </a:defPPr>
          </a:lstStyle>
          <a:p>
            <a:pPr algn="l">
              <a:defRPr sz="2250" b="1">
                <a:solidFill>
                  <a:srgbClr val="FFFFFF"/>
                </a:solidFill>
                <a:latin typeface="NanumGothic"/>
                <a:ea typeface="NanumGothic"/>
                <a:cs typeface="NanumGothic"/>
              </a:defRPr>
            </a:pPr>
            <a:r>
              <a:rPr sz="2250" b="1">
                <a:solidFill>
                  <a:srgbClr val="FFFFFF"/>
                </a:solidFill>
                <a:latin typeface="Adobe 고딕 Std B" panose="020B0800000000000000" pitchFamily="34" charset="-127"/>
                <a:ea typeface="Adobe 고딕 Std B" panose="020B0800000000000000" pitchFamily="34" charset="-127"/>
                <a:cs typeface="NanumGothic"/>
              </a:rPr>
              <a:t>오프라인 매장 운영</a:t>
            </a:r>
          </a:p>
        </p:txBody>
      </p:sp>
      <p:sp>
        <p:nvSpPr>
          <p:cNvPr id="17" name="offline-store-number">
            <a:extLst>
              <a:ext uri="{FF2B5EF4-FFF2-40B4-BE49-F238E27FC236}">
                <a16:creationId xmlns:a16="http://schemas.microsoft.com/office/drawing/2014/main" id="{E3E2002D-C6CE-42B7-BB90-953240CF558C}"/>
              </a:ext>
            </a:extLst>
          </p:cNvPr>
          <p:cNvSpPr>
            <a:spLocks noGrp="1"/>
          </p:cNvSpPr>
          <p:nvPr/>
        </p:nvSpPr>
        <p:spPr>
          <a:xfrm>
            <a:off x="3943350" y="1176337"/>
            <a:ext cx="3181350" cy="1666875"/>
          </a:xfrm>
          <a:prstGeom prst="rect">
            <a:avLst/>
          </a:prstGeom>
          <a:noFill/>
          <a:ln w="0">
            <a:noFill/>
          </a:ln>
        </p:spPr>
        <p:txBody>
          <a:bodyPr wrap="none" lIns="0" tIns="0" rIns="0" bIns="0" anchor="ctr">
            <a:noAutofit/>
          </a:bodyPr>
          <a:lstStyle>
            <a:defPPr algn="l">
              <a:defRPr sz="10800" b="1">
                <a:solidFill>
                  <a:srgbClr val="FFE500"/>
                </a:solidFill>
                <a:latin typeface="Nimbus Sans"/>
                <a:ea typeface="Nimbus Sans"/>
                <a:cs typeface="Nimbus Sans"/>
              </a:defRPr>
            </a:defPPr>
          </a:lstStyle>
          <a:p>
            <a:pPr algn="ctr">
              <a:defRPr sz="10800" b="1">
                <a:solidFill>
                  <a:srgbClr val="FFE500"/>
                </a:solidFill>
                <a:latin typeface="Nimbus Sans"/>
                <a:ea typeface="Nimbus Sans"/>
                <a:cs typeface="Nimbus Sans"/>
              </a:defRPr>
            </a:pPr>
            <a:r>
              <a:rPr sz="8000" b="1">
                <a:solidFill>
                  <a:srgbClr val="FFE500"/>
                </a:solidFill>
                <a:latin typeface="Adobe 고딕 Std B" panose="020B0800000000000000" pitchFamily="34" charset="-127"/>
                <a:ea typeface="Adobe 고딕 Std B" panose="020B0800000000000000" pitchFamily="34" charset="-127"/>
                <a:cs typeface="Nimbus Sans"/>
              </a:rPr>
              <a:t>200</a:t>
            </a:r>
          </a:p>
        </p:txBody>
      </p:sp>
      <p:sp>
        <p:nvSpPr>
          <p:cNvPr id="18" name="offline-store-unit">
            <a:extLst>
              <a:ext uri="{FF2B5EF4-FFF2-40B4-BE49-F238E27FC236}">
                <a16:creationId xmlns:a16="http://schemas.microsoft.com/office/drawing/2014/main" id="{513805DA-3D74-4233-9C56-67B959620AA1}"/>
              </a:ext>
            </a:extLst>
          </p:cNvPr>
          <p:cNvSpPr>
            <a:spLocks noGrp="1"/>
          </p:cNvSpPr>
          <p:nvPr/>
        </p:nvSpPr>
        <p:spPr>
          <a:xfrm>
            <a:off x="4657725" y="2781300"/>
            <a:ext cx="2952750" cy="466725"/>
          </a:xfrm>
          <a:prstGeom prst="rect">
            <a:avLst/>
          </a:prstGeom>
          <a:noFill/>
          <a:ln w="0">
            <a:noFill/>
          </a:ln>
        </p:spPr>
        <p:txBody>
          <a:bodyPr wrap="none" lIns="0" tIns="0" rIns="0" bIns="0" anchor="ctr">
            <a:noAutofit/>
          </a:bodyPr>
          <a:lstStyle>
            <a:defPPr algn="l">
              <a:defRPr sz="2625" b="1">
                <a:solidFill>
                  <a:srgbClr val="FFFFFF"/>
                </a:solidFill>
                <a:latin typeface="NanumGothic"/>
                <a:ea typeface="NanumGothic"/>
                <a:cs typeface="NanumGothic"/>
              </a:defRPr>
            </a:defPPr>
          </a:lstStyle>
          <a:p>
            <a:pPr algn="l">
              <a:defRPr sz="2625" b="1">
                <a:solidFill>
                  <a:srgbClr val="FFFFFF"/>
                </a:solidFill>
                <a:latin typeface="NanumGothic"/>
                <a:ea typeface="NanumGothic"/>
                <a:cs typeface="NanumGothic"/>
              </a:defRPr>
            </a:pPr>
            <a:r>
              <a:rPr sz="2625" b="1">
                <a:solidFill>
                  <a:srgbClr val="FFFFFF"/>
                </a:solidFill>
                <a:latin typeface="Adobe 고딕 Std B" panose="020B0800000000000000" pitchFamily="34" charset="-127"/>
                <a:ea typeface="Adobe 고딕 Std B" panose="020B0800000000000000" pitchFamily="34" charset="-127"/>
                <a:cs typeface="NanumGothic"/>
              </a:rPr>
              <a:t>여 개</a:t>
            </a:r>
          </a:p>
        </p:txBody>
      </p:sp>
      <p:sp>
        <p:nvSpPr>
          <p:cNvPr id="19" name="merchandising-title">
            <a:extLst>
              <a:ext uri="{FF2B5EF4-FFF2-40B4-BE49-F238E27FC236}">
                <a16:creationId xmlns:a16="http://schemas.microsoft.com/office/drawing/2014/main" id="{DCE4A1A8-97B4-4329-835E-134EB7DE46ED}"/>
              </a:ext>
            </a:extLst>
          </p:cNvPr>
          <p:cNvSpPr>
            <a:spLocks noGrp="1"/>
          </p:cNvSpPr>
          <p:nvPr/>
        </p:nvSpPr>
        <p:spPr>
          <a:xfrm>
            <a:off x="609600" y="5019675"/>
            <a:ext cx="3286125" cy="409575"/>
          </a:xfrm>
          <a:prstGeom prst="rect">
            <a:avLst/>
          </a:prstGeom>
          <a:noFill/>
          <a:ln w="0">
            <a:noFill/>
          </a:ln>
        </p:spPr>
        <p:txBody>
          <a:bodyPr wrap="none" lIns="0" tIns="0" rIns="0" bIns="0" anchor="ctr">
            <a:noAutofit/>
          </a:bodyPr>
          <a:lstStyle>
            <a:defPPr algn="l">
              <a:defRPr sz="2100" b="1">
                <a:solidFill>
                  <a:srgbClr val="FFE500"/>
                </a:solidFill>
                <a:latin typeface="NanumGothic"/>
                <a:ea typeface="NanumGothic"/>
                <a:cs typeface="NanumGothic"/>
              </a:defRPr>
            </a:defPPr>
          </a:lstStyle>
          <a:p>
            <a:pPr algn="l">
              <a:defRPr sz="2100" b="1">
                <a:solidFill>
                  <a:srgbClr val="FFE500"/>
                </a:solidFill>
                <a:latin typeface="NanumGothic"/>
                <a:ea typeface="NanumGothic"/>
                <a:cs typeface="NanumGothic"/>
              </a:defRPr>
            </a:pPr>
            <a:r>
              <a:rPr sz="2100" b="1">
                <a:solidFill>
                  <a:srgbClr val="FFE500"/>
                </a:solidFill>
                <a:latin typeface="Adobe 고딕 Std B" panose="020B0800000000000000" pitchFamily="34" charset="-127"/>
                <a:ea typeface="Adobe 고딕 Std B" panose="020B0800000000000000" pitchFamily="34" charset="-127"/>
                <a:cs typeface="NanumGothic"/>
              </a:rPr>
              <a:t>상품을 보는 눈</a:t>
            </a:r>
          </a:p>
        </p:txBody>
      </p:sp>
      <p:sp>
        <p:nvSpPr>
          <p:cNvPr id="20" name="merchandising-detail-1">
            <a:extLst>
              <a:ext uri="{FF2B5EF4-FFF2-40B4-BE49-F238E27FC236}">
                <a16:creationId xmlns:a16="http://schemas.microsoft.com/office/drawing/2014/main" id="{984DE9DF-CD3C-41C0-BA43-9C7033408AD0}"/>
              </a:ext>
            </a:extLst>
          </p:cNvPr>
          <p:cNvSpPr>
            <a:spLocks noGrp="1"/>
          </p:cNvSpPr>
          <p:nvPr/>
        </p:nvSpPr>
        <p:spPr>
          <a:xfrm>
            <a:off x="609600" y="5495925"/>
            <a:ext cx="3400425" cy="323850"/>
          </a:xfrm>
          <a:prstGeom prst="rect">
            <a:avLst/>
          </a:prstGeom>
          <a:noFill/>
          <a:ln w="0">
            <a:noFill/>
          </a:ln>
        </p:spPr>
        <p:txBody>
          <a:bodyPr wrap="none" lIns="0" tIns="0" rIns="0" bIns="0" anchor="ctr">
            <a:noAutofit/>
          </a:bodyPr>
          <a:lstStyle>
            <a:defPPr algn="l">
              <a:defRPr sz="1800" b="0">
                <a:solidFill>
                  <a:srgbClr val="FFFFFF"/>
                </a:solidFill>
                <a:latin typeface="NanumGothic"/>
                <a:ea typeface="NanumGothic"/>
                <a:cs typeface="NanumGothic"/>
              </a:defRPr>
            </a:defPPr>
          </a:lstStyle>
          <a:p>
            <a:pPr algn="l">
              <a:defRPr sz="1800" b="0">
                <a:solidFill>
                  <a:srgbClr val="FFFFFF"/>
                </a:solidFill>
                <a:latin typeface="NanumGothic"/>
                <a:ea typeface="NanumGothic"/>
                <a:cs typeface="NanumGothic"/>
              </a:defRPr>
            </a:pPr>
            <a:r>
              <a:rPr sz="1800" b="0">
                <a:solidFill>
                  <a:srgbClr val="FFFFFF"/>
                </a:solidFill>
                <a:latin typeface="Adobe 고딕 Std B" panose="020B0800000000000000" pitchFamily="34" charset="-127"/>
                <a:ea typeface="Adobe 고딕 Std B" panose="020B0800000000000000" pitchFamily="34" charset="-127"/>
                <a:cs typeface="NanumGothic"/>
              </a:rPr>
              <a:t>고객 수요에 맞춘</a:t>
            </a:r>
          </a:p>
        </p:txBody>
      </p:sp>
      <p:sp>
        <p:nvSpPr>
          <p:cNvPr id="21" name="merchandising-detail-2">
            <a:extLst>
              <a:ext uri="{FF2B5EF4-FFF2-40B4-BE49-F238E27FC236}">
                <a16:creationId xmlns:a16="http://schemas.microsoft.com/office/drawing/2014/main" id="{6BF124BB-8867-440E-BF88-0F581C3A8F4E}"/>
              </a:ext>
            </a:extLst>
          </p:cNvPr>
          <p:cNvSpPr>
            <a:spLocks noGrp="1"/>
          </p:cNvSpPr>
          <p:nvPr/>
        </p:nvSpPr>
        <p:spPr>
          <a:xfrm>
            <a:off x="609600" y="5819775"/>
            <a:ext cx="3400425" cy="323850"/>
          </a:xfrm>
          <a:prstGeom prst="rect">
            <a:avLst/>
          </a:prstGeom>
          <a:noFill/>
          <a:ln w="0">
            <a:noFill/>
          </a:ln>
        </p:spPr>
        <p:txBody>
          <a:bodyPr wrap="none" lIns="0" tIns="0" rIns="0" bIns="0" anchor="ctr">
            <a:noAutofit/>
          </a:bodyPr>
          <a:lstStyle>
            <a:defPPr algn="l">
              <a:defRPr sz="1800" b="0">
                <a:solidFill>
                  <a:srgbClr val="FFFFFF"/>
                </a:solidFill>
                <a:latin typeface="NanumGothic"/>
                <a:ea typeface="NanumGothic"/>
                <a:cs typeface="NanumGothic"/>
              </a:defRPr>
            </a:defPPr>
          </a:lstStyle>
          <a:p>
            <a:pPr algn="l">
              <a:defRPr sz="1800" b="0">
                <a:solidFill>
                  <a:srgbClr val="FFFFFF"/>
                </a:solidFill>
                <a:latin typeface="NanumGothic"/>
                <a:ea typeface="NanumGothic"/>
                <a:cs typeface="NanumGothic"/>
              </a:defRPr>
            </a:pPr>
            <a:r>
              <a:rPr sz="1800" b="0">
                <a:solidFill>
                  <a:srgbClr val="FFFFFF"/>
                </a:solidFill>
                <a:latin typeface="Adobe 고딕 Std B" panose="020B0800000000000000" pitchFamily="34" charset="-127"/>
                <a:ea typeface="Adobe 고딕 Std B" panose="020B0800000000000000" pitchFamily="34" charset="-127"/>
                <a:cs typeface="NanumGothic"/>
              </a:rPr>
              <a:t>상품과 사이즈 구성</a:t>
            </a:r>
          </a:p>
        </p:txBody>
      </p:sp>
      <p:sp>
        <p:nvSpPr>
          <p:cNvPr id="22" name="store-operations-title">
            <a:extLst>
              <a:ext uri="{FF2B5EF4-FFF2-40B4-BE49-F238E27FC236}">
                <a16:creationId xmlns:a16="http://schemas.microsoft.com/office/drawing/2014/main" id="{383FDD6D-9EA7-4C1B-9734-28D2F8A21311}"/>
              </a:ext>
            </a:extLst>
          </p:cNvPr>
          <p:cNvSpPr>
            <a:spLocks noGrp="1"/>
          </p:cNvSpPr>
          <p:nvPr/>
        </p:nvSpPr>
        <p:spPr>
          <a:xfrm>
            <a:off x="4286250" y="5019675"/>
            <a:ext cx="3314700" cy="409575"/>
          </a:xfrm>
          <a:prstGeom prst="rect">
            <a:avLst/>
          </a:prstGeom>
          <a:noFill/>
          <a:ln w="0">
            <a:noFill/>
          </a:ln>
        </p:spPr>
        <p:txBody>
          <a:bodyPr wrap="none" lIns="0" tIns="0" rIns="0" bIns="0" anchor="ctr">
            <a:noAutofit/>
          </a:bodyPr>
          <a:lstStyle>
            <a:defPPr algn="l">
              <a:defRPr sz="2100" b="1">
                <a:solidFill>
                  <a:srgbClr val="FFE500"/>
                </a:solidFill>
                <a:latin typeface="NanumGothic"/>
                <a:ea typeface="NanumGothic"/>
                <a:cs typeface="NanumGothic"/>
              </a:defRPr>
            </a:defPPr>
          </a:lstStyle>
          <a:p>
            <a:pPr algn="l">
              <a:defRPr sz="2100" b="1">
                <a:solidFill>
                  <a:srgbClr val="FFE500"/>
                </a:solidFill>
                <a:latin typeface="NanumGothic"/>
                <a:ea typeface="NanumGothic"/>
                <a:cs typeface="NanumGothic"/>
              </a:defRPr>
            </a:pPr>
            <a:r>
              <a:rPr sz="2100" b="1">
                <a:solidFill>
                  <a:srgbClr val="FFE500"/>
                </a:solidFill>
                <a:latin typeface="Adobe 고딕 Std B" panose="020B0800000000000000" pitchFamily="34" charset="-127"/>
                <a:ea typeface="Adobe 고딕 Std B" panose="020B0800000000000000" pitchFamily="34" charset="-127"/>
                <a:cs typeface="NanumGothic"/>
              </a:rPr>
              <a:t>매장을 운영하는 힘</a:t>
            </a:r>
          </a:p>
        </p:txBody>
      </p:sp>
      <p:sp>
        <p:nvSpPr>
          <p:cNvPr id="23" name="store-operations-detail-1">
            <a:extLst>
              <a:ext uri="{FF2B5EF4-FFF2-40B4-BE49-F238E27FC236}">
                <a16:creationId xmlns:a16="http://schemas.microsoft.com/office/drawing/2014/main" id="{0D055840-6EA0-475C-915E-2F10511996E8}"/>
              </a:ext>
            </a:extLst>
          </p:cNvPr>
          <p:cNvSpPr>
            <a:spLocks noGrp="1"/>
          </p:cNvSpPr>
          <p:nvPr/>
        </p:nvSpPr>
        <p:spPr>
          <a:xfrm>
            <a:off x="4286250" y="5495925"/>
            <a:ext cx="3400425" cy="323850"/>
          </a:xfrm>
          <a:prstGeom prst="rect">
            <a:avLst/>
          </a:prstGeom>
          <a:noFill/>
          <a:ln w="0">
            <a:noFill/>
          </a:ln>
        </p:spPr>
        <p:txBody>
          <a:bodyPr wrap="none" lIns="0" tIns="0" rIns="0" bIns="0" anchor="ctr">
            <a:noAutofit/>
          </a:bodyPr>
          <a:lstStyle>
            <a:defPPr algn="l">
              <a:defRPr sz="1800" b="0">
                <a:solidFill>
                  <a:srgbClr val="FFFFFF"/>
                </a:solidFill>
                <a:latin typeface="NanumGothic"/>
                <a:ea typeface="NanumGothic"/>
                <a:cs typeface="NanumGothic"/>
              </a:defRPr>
            </a:defPPr>
          </a:lstStyle>
          <a:p>
            <a:pPr algn="l">
              <a:defRPr sz="1800" b="0">
                <a:solidFill>
                  <a:srgbClr val="FFFFFF"/>
                </a:solidFill>
                <a:latin typeface="NanumGothic"/>
                <a:ea typeface="NanumGothic"/>
                <a:cs typeface="NanumGothic"/>
              </a:defRPr>
            </a:pPr>
            <a:r>
              <a:rPr sz="1800" b="0">
                <a:solidFill>
                  <a:srgbClr val="FFFFFF"/>
                </a:solidFill>
                <a:latin typeface="Adobe 고딕 Std B" panose="020B0800000000000000" pitchFamily="34" charset="-127"/>
                <a:ea typeface="Adobe 고딕 Std B" panose="020B0800000000000000" pitchFamily="34" charset="-127"/>
                <a:cs typeface="NanumGothic"/>
              </a:rPr>
              <a:t>진열부터 재고 보충까지</a:t>
            </a:r>
          </a:p>
        </p:txBody>
      </p:sp>
      <p:sp>
        <p:nvSpPr>
          <p:cNvPr id="24" name="store-operations-detail-2">
            <a:extLst>
              <a:ext uri="{FF2B5EF4-FFF2-40B4-BE49-F238E27FC236}">
                <a16:creationId xmlns:a16="http://schemas.microsoft.com/office/drawing/2014/main" id="{C23DE3D2-8119-4376-9E4E-DDF0183BD193}"/>
              </a:ext>
            </a:extLst>
          </p:cNvPr>
          <p:cNvSpPr>
            <a:spLocks noGrp="1"/>
          </p:cNvSpPr>
          <p:nvPr/>
        </p:nvSpPr>
        <p:spPr>
          <a:xfrm>
            <a:off x="4286250" y="5819775"/>
            <a:ext cx="3400425" cy="323850"/>
          </a:xfrm>
          <a:prstGeom prst="rect">
            <a:avLst/>
          </a:prstGeom>
          <a:noFill/>
          <a:ln w="0">
            <a:noFill/>
          </a:ln>
        </p:spPr>
        <p:txBody>
          <a:bodyPr wrap="none" lIns="0" tIns="0" rIns="0" bIns="0" anchor="ctr">
            <a:noAutofit/>
          </a:bodyPr>
          <a:lstStyle>
            <a:defPPr algn="l">
              <a:defRPr sz="1800" b="0">
                <a:solidFill>
                  <a:srgbClr val="FFFFFF"/>
                </a:solidFill>
                <a:latin typeface="NanumGothic"/>
                <a:ea typeface="NanumGothic"/>
                <a:cs typeface="NanumGothic"/>
              </a:defRPr>
            </a:defPPr>
          </a:lstStyle>
          <a:p>
            <a:pPr algn="l">
              <a:defRPr sz="1800" b="0">
                <a:solidFill>
                  <a:srgbClr val="FFFFFF"/>
                </a:solidFill>
                <a:latin typeface="NanumGothic"/>
                <a:ea typeface="NanumGothic"/>
                <a:cs typeface="NanumGothic"/>
              </a:defRPr>
            </a:pPr>
            <a:r>
              <a:rPr sz="1800" b="0">
                <a:solidFill>
                  <a:srgbClr val="FFFFFF"/>
                </a:solidFill>
                <a:latin typeface="Adobe 고딕 Std B" panose="020B0800000000000000" pitchFamily="34" charset="-127"/>
                <a:ea typeface="Adobe 고딕 Std B" panose="020B0800000000000000" pitchFamily="34" charset="-127"/>
                <a:cs typeface="NanumGothic"/>
              </a:rPr>
              <a:t>현장에서 쌓은 운영 경험</a:t>
            </a:r>
          </a:p>
        </p:txBody>
      </p:sp>
    </p:spTree>
    <p:extLst>
      <p:ext uri="{BB962C8B-B14F-4D97-AF65-F5344CB8AC3E}">
        <p14:creationId xmlns:p14="http://schemas.microsoft.com/office/powerpoint/2010/main" val="1533432170"/>
      </p:ext>
    </p:extLst>
  </p:cSld>
  <p:clrMapOvr>
    <a:masterClrMapping/>
  </p:clrMapOvr>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7AB330C-D4F4-4364-989F-75136C71CB43}"/>
              </a:ext>
            </a:extLst>
          </p:cNvPr>
          <p:cNvSpPr>
            <a:spLocks xmlns:a="http://schemas.openxmlformats.org/drawingml/2006/main" noGrp="1"/>
          </p:cNvSpPr>
          <p:nvPr/>
        </p:nvSpPr>
        <p:spPr>
          <a:xfrm xmlns:a="http://schemas.openxmlformats.org/drawingml/2006/main">
            <a:off x="0" y="0"/>
            <a:ext cx="3810000" cy="6858000"/>
          </a:xfrm>
          <a:prstGeom xmlns:a="http://schemas.openxmlformats.org/drawingml/2006/main" prst="rect">
            <a:avLst/>
          </a:prstGeom>
          <a:solidFill xmlns:a="http://schemas.openxmlformats.org/drawingml/2006/main">
            <a:srgbClr val="084BCC"/>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3B7B855A-1514-4686-AABA-409F6BEB0E74}"/>
              </a:ext>
            </a:extLst>
          </p:cNvPr>
          <p:cNvPicPr>
            <a:picLocks xmlns:a="http://schemas.openxmlformats.org/drawingml/2006/main" noChangeAspect="1"/>
          </p:cNvPicPr>
          <p:nvPr/>
        </p:nvPicPr>
        <p:blipFill>
          <a:blip xmlns:r="http://schemas.openxmlformats.org/officeDocument/2006/relationships" xmlns:a="http://schemas.openxmlformats.org/drawingml/2006/main" r:embed="R3469555e007c4774"/>
          <a:stretch xmlns:a="http://schemas.openxmlformats.org/drawingml/2006/main"/>
        </p:blipFill>
        <p:spPr>
          <a:xfrm xmlns:a="http://schemas.openxmlformats.org/drawingml/2006/main">
            <a:off x="323850" y="402737"/>
            <a:ext cx="3162300" cy="111857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BF49C65-3F14-41C6-8529-BDAA8D0A7F19}"/>
              </a:ext>
            </a:extLst>
          </p:cNvPr>
          <p:cNvSpPr>
            <a:spLocks xmlns:a="http://schemas.openxmlformats.org/drawingml/2006/main" noGrp="1"/>
          </p:cNvSpPr>
          <p:nvPr/>
        </p:nvSpPr>
        <p:spPr>
          <a:xfrm xmlns:a="http://schemas.openxmlformats.org/drawingml/2006/main">
            <a:off x="381000" y="2143125"/>
            <a:ext cx="30480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FFFFFF"/>
                </a:solidFill>
                <a:latin typeface="NanumGothic"/>
                <a:ea typeface="NanumGothic"/>
                <a:cs typeface="NanumGothic"/>
              </a:defRPr>
            </a:defPPr>
          </a:lstStyle>
          <a:p xmlns:a="http://schemas.openxmlformats.org/drawingml/2006/main">
            <a:pPr>
              <a:defRPr sz="3000" b="1">
                <a:solidFill>
                  <a:srgbClr val="FFFFFF"/>
                </a:solidFill>
                <a:latin typeface="NanumGothic"/>
                <a:ea typeface="NanumGothic"/>
                <a:cs typeface="NanumGothic"/>
              </a:defRPr>
            </a:pPr>
            <a:r>
              <a:rPr sz="3000" b="1">
                <a:solidFill>
                  <a:srgbClr val="FFFFFF"/>
                </a:solidFill>
                <a:latin typeface="NanumGothic"/>
                <a:ea typeface="NanumGothic"/>
                <a:cs typeface="NanumGothic"/>
              </a:rPr>
              <a:t>자사브랜드와</a:t>
            </a:r>
          </a:p>
          <a:p xmlns:a="http://schemas.openxmlformats.org/drawingml/2006/main">
            <a:pPr>
              <a:defRPr sz="3000" b="1">
                <a:solidFill>
                  <a:srgbClr val="FFFFFF"/>
                </a:solidFill>
                <a:latin typeface="NanumGothic"/>
                <a:ea typeface="NanumGothic"/>
                <a:cs typeface="NanumGothic"/>
              </a:defRPr>
            </a:pPr>
            <a:r>
              <a:rPr sz="3000" b="1">
                <a:solidFill>
                  <a:srgbClr val="FFFFFF"/>
                </a:solidFill>
                <a:latin typeface="NanumGothic"/>
                <a:ea typeface="NanumGothic"/>
                <a:cs typeface="NanumGothic"/>
              </a:rPr>
              <a:t>글로벌 브랜드를</a:t>
            </a:r>
          </a:p>
          <a:p xmlns:a="http://schemas.openxmlformats.org/drawingml/2006/main">
            <a:pPr>
              <a:defRPr sz="3000" b="1">
                <a:solidFill>
                  <a:srgbClr val="FFFFFF"/>
                </a:solidFill>
                <a:latin typeface="NanumGothic"/>
                <a:ea typeface="NanumGothic"/>
                <a:cs typeface="NanumGothic"/>
              </a:defRPr>
            </a:pPr>
            <a:r>
              <a:rPr sz="3000" b="1">
                <a:solidFill>
                  <a:srgbClr val="FFFFFF"/>
                </a:solidFill>
                <a:latin typeface="NanumGothic"/>
                <a:ea typeface="NanumGothic"/>
                <a:cs typeface="NanumGothic"/>
              </a:rPr>
              <a:t>함께</a:t>
            </a:r>
          </a:p>
        </p:txBody>
      </p:sp>
      <p:sp>
        <p:nvSpPr>
          <p:cNvPr id="4" name="">
            <a:extLst xmlns:a="http://schemas.openxmlformats.org/drawingml/2006/main">
              <a:ext uri="{FF2B5EF4-FFF2-40B4-BE49-F238E27FC236}">
                <a16:creationId xmlns:a16="http://schemas.microsoft.com/office/drawing/2014/main" id="{2EF07681-0DC9-4317-90F2-4804FDDF5843}"/>
              </a:ext>
            </a:extLst>
          </p:cNvPr>
          <p:cNvSpPr>
            <a:spLocks xmlns:a="http://schemas.openxmlformats.org/drawingml/2006/main" noGrp="1"/>
          </p:cNvSpPr>
          <p:nvPr/>
        </p:nvSpPr>
        <p:spPr>
          <a:xfrm xmlns:a="http://schemas.openxmlformats.org/drawingml/2006/main">
            <a:off x="400050" y="4810125"/>
            <a:ext cx="2952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FFF000"/>
                </a:solidFill>
                <a:latin typeface="NanumGothic"/>
                <a:ea typeface="NanumGothic"/>
                <a:cs typeface="NanumGothic"/>
              </a:defRPr>
            </a:defPPr>
          </a:lstStyle>
          <a:p xmlns:a="http://schemas.openxmlformats.org/drawingml/2006/main">
            <a:pPr>
              <a:defRPr sz="1875" b="1">
                <a:solidFill>
                  <a:srgbClr val="FFF000"/>
                </a:solidFill>
                <a:latin typeface="NanumGothic"/>
                <a:ea typeface="NanumGothic"/>
                <a:cs typeface="NanumGothic"/>
              </a:defRPr>
            </a:pPr>
            <a:r>
              <a:rPr sz="1875" b="1">
                <a:solidFill>
                  <a:srgbClr val="FFF000"/>
                </a:solidFill>
                <a:latin typeface="NanumGothic"/>
                <a:ea typeface="NanumGothic"/>
                <a:cs typeface="NanumGothic"/>
              </a:rPr>
              <a:t>초기 고객 선택 확대</a:t>
            </a:r>
          </a:p>
          <a:p xmlns:a="http://schemas.openxmlformats.org/drawingml/2006/main">
            <a:pPr>
              <a:defRPr sz="1875" b="1">
                <a:solidFill>
                  <a:srgbClr val="FFF000"/>
                </a:solidFill>
                <a:latin typeface="NanumGothic"/>
                <a:ea typeface="NanumGothic"/>
                <a:cs typeface="NanumGothic"/>
              </a:defRPr>
            </a:pPr>
            <a:r>
              <a:rPr sz="1875" b="1">
                <a:solidFill>
                  <a:srgbClr val="FFF000"/>
                </a:solidFill>
                <a:latin typeface="NanumGothic"/>
                <a:ea typeface="NanumGothic"/>
                <a:cs typeface="NanumGothic"/>
              </a:rPr>
              <a:t>자사브랜드 대표 상품 육성</a:t>
            </a:r>
          </a:p>
        </p:txBody>
      </p:sp>
      <p:sp>
        <p:nvSpPr>
          <p:cNvPr id="5" name="">
            <a:extLst xmlns:a="http://schemas.openxmlformats.org/drawingml/2006/main">
              <a:ext uri="{FF2B5EF4-FFF2-40B4-BE49-F238E27FC236}">
                <a16:creationId xmlns:a16="http://schemas.microsoft.com/office/drawing/2014/main" id="{F37136F7-544B-4555-8639-3719A5D9064F}"/>
              </a:ext>
            </a:extLst>
          </p:cNvPr>
          <p:cNvSpPr>
            <a:spLocks xmlns:a="http://schemas.openxmlformats.org/drawingml/2006/main" noGrp="1"/>
          </p:cNvSpPr>
          <p:nvPr/>
        </p:nvSpPr>
        <p:spPr>
          <a:xfrm xmlns:a="http://schemas.openxmlformats.org/drawingml/2006/main">
            <a:off x="4286250" y="428625"/>
            <a:ext cx="7429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084BCC"/>
                </a:solidFill>
                <a:latin typeface="NanumGothic"/>
                <a:ea typeface="NanumGothic"/>
                <a:cs typeface="NanumGothic"/>
              </a:defRPr>
            </a:defPPr>
          </a:lstStyle>
          <a:p xmlns:a="http://schemas.openxmlformats.org/drawingml/2006/main">
            <a:pPr>
              <a:defRPr sz="2850" b="1">
                <a:solidFill>
                  <a:srgbClr val="084BCC"/>
                </a:solidFill>
                <a:latin typeface="NanumGothic"/>
                <a:ea typeface="NanumGothic"/>
                <a:cs typeface="NanumGothic"/>
              </a:defRPr>
            </a:pPr>
            <a:r>
              <a:rPr sz="2850" b="1">
                <a:solidFill>
                  <a:srgbClr val="084BCC"/>
                </a:solidFill>
                <a:latin typeface="NanumGothic"/>
                <a:ea typeface="NanumGothic"/>
                <a:cs typeface="NanumGothic"/>
              </a:rPr>
              <a:t>자사브랜드 중심의 상품 전략</a:t>
            </a:r>
          </a:p>
        </p:txBody>
      </p:sp>
      <p:sp>
        <p:nvSpPr>
          <p:cNvPr id="6" name="">
            <a:extLst xmlns:a="http://schemas.openxmlformats.org/drawingml/2006/main">
              <a:ext uri="{FF2B5EF4-FFF2-40B4-BE49-F238E27FC236}">
                <a16:creationId xmlns:a16="http://schemas.microsoft.com/office/drawing/2014/main" id="{D293737C-F5B0-491A-B705-C08F148F0C59}"/>
              </a:ext>
            </a:extLst>
          </p:cNvPr>
          <p:cNvSpPr>
            <a:spLocks xmlns:a="http://schemas.openxmlformats.org/drawingml/2006/main" noGrp="1"/>
          </p:cNvSpPr>
          <p:nvPr/>
        </p:nvSpPr>
        <p:spPr>
          <a:xfrm xmlns:a="http://schemas.openxmlformats.org/drawingml/2006/main">
            <a:off x="11430000" y="6391275"/>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084BCC"/>
                </a:solidFill>
                <a:latin typeface="NanumGothic"/>
                <a:ea typeface="NanumGothic"/>
                <a:cs typeface="NanumGothic"/>
              </a:defRPr>
            </a:defPPr>
          </a:lstStyle>
          <a:p xmlns:a="http://schemas.openxmlformats.org/drawingml/2006/main">
            <a:pPr>
              <a:defRPr sz="1275" b="0">
                <a:solidFill>
                  <a:srgbClr val="084BCC"/>
                </a:solidFill>
                <a:latin typeface="NanumGothic"/>
                <a:ea typeface="NanumGothic"/>
                <a:cs typeface="NanumGothic"/>
              </a:defRPr>
            </a:pPr>
            <a:r>
              <a:rPr sz="1275" b="0">
                <a:solidFill>
                  <a:srgbClr val="084BCC"/>
                </a:solidFill>
                <a:latin typeface="NanumGothic"/>
                <a:ea typeface="NanumGothic"/>
                <a:cs typeface="NanumGothic"/>
              </a:rPr>
              <a:t>06</a:t>
            </a:r>
          </a:p>
        </p:txBody>
      </p:sp>
      <p:sp>
        <p:nvSpPr>
          <p:cNvPr id="7" name="">
            <a:extLst xmlns:a="http://schemas.openxmlformats.org/drawingml/2006/main">
              <a:ext uri="{FF2B5EF4-FFF2-40B4-BE49-F238E27FC236}">
                <a16:creationId xmlns:a16="http://schemas.microsoft.com/office/drawing/2014/main" id="{F06590C8-110D-40F2-8FA3-6D9AAB1209AC}"/>
              </a:ext>
            </a:extLst>
          </p:cNvPr>
          <p:cNvSpPr>
            <a:spLocks xmlns:a="http://schemas.openxmlformats.org/drawingml/2006/main" noGrp="1"/>
          </p:cNvSpPr>
          <p:nvPr/>
        </p:nvSpPr>
        <p:spPr>
          <a:xfrm xmlns:a="http://schemas.openxmlformats.org/drawingml/2006/main">
            <a:off x="4286250" y="6238875"/>
            <a:ext cx="69342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576580"/>
                </a:solidFill>
                <a:latin typeface="NanumGothic"/>
                <a:ea typeface="NanumGothic"/>
                <a:cs typeface="NanumGothic"/>
              </a:defRPr>
            </a:defPPr>
          </a:lstStyle>
          <a:p xmlns:a="http://schemas.openxmlformats.org/drawingml/2006/main">
            <a:pPr>
              <a:defRPr sz="1200" b="0">
                <a:solidFill>
                  <a:srgbClr val="576580"/>
                </a:solidFill>
                <a:latin typeface="NanumGothic"/>
                <a:ea typeface="NanumGothic"/>
                <a:cs typeface="NanumGothic"/>
              </a:defRPr>
            </a:pPr>
            <a:r>
              <a:rPr sz="1200" b="0">
                <a:solidFill>
                  <a:srgbClr val="576580"/>
                </a:solidFill>
                <a:latin typeface="NanumGothic"/>
                <a:ea typeface="NanumGothic"/>
                <a:cs typeface="NanumGothic"/>
              </a:rPr>
              <a:t>상품 전략 방향 / 입점 브랜드·공급 조건·상품 비중은 협의 후 확정</a:t>
            </a:r>
          </a:p>
        </p:txBody>
      </p:sp>
      <p:sp>
        <p:nvSpPr>
          <p:cNvPr id="8" name="">
            <a:extLst xmlns:a="http://schemas.openxmlformats.org/drawingml/2006/main">
              <a:ext uri="{FF2B5EF4-FFF2-40B4-BE49-F238E27FC236}">
                <a16:creationId xmlns:a16="http://schemas.microsoft.com/office/drawing/2014/main" id="{8195BF04-52FF-47EA-9DF9-B04E2E15C1F7}"/>
              </a:ext>
            </a:extLst>
          </p:cNvPr>
          <p:cNvSpPr>
            <a:spLocks xmlns:a="http://schemas.openxmlformats.org/drawingml/2006/main" noGrp="1"/>
          </p:cNvSpPr>
          <p:nvPr/>
        </p:nvSpPr>
        <p:spPr>
          <a:xfrm xmlns:a="http://schemas.openxmlformats.org/drawingml/2006/main">
            <a:off x="4286250" y="145732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01</a:t>
            </a:r>
          </a:p>
        </p:txBody>
      </p:sp>
      <p:sp>
        <p:nvSpPr>
          <p:cNvPr id="9" name="">
            <a:extLst xmlns:a="http://schemas.openxmlformats.org/drawingml/2006/main">
              <a:ext uri="{FF2B5EF4-FFF2-40B4-BE49-F238E27FC236}">
                <a16:creationId xmlns:a16="http://schemas.microsoft.com/office/drawing/2014/main" id="{F26FBBB7-F56A-425C-ABA8-B44AD2277FBF}"/>
              </a:ext>
            </a:extLst>
          </p:cNvPr>
          <p:cNvSpPr>
            <a:spLocks xmlns:a="http://schemas.openxmlformats.org/drawingml/2006/main" noGrp="1"/>
          </p:cNvSpPr>
          <p:nvPr/>
        </p:nvSpPr>
        <p:spPr>
          <a:xfrm xmlns:a="http://schemas.openxmlformats.org/drawingml/2006/main">
            <a:off x="4876800" y="1457325"/>
            <a:ext cx="67246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243A"/>
                </a:solidFill>
                <a:latin typeface="NanumGothic"/>
                <a:ea typeface="NanumGothic"/>
                <a:cs typeface="NanumGothic"/>
              </a:defRPr>
            </a:defPPr>
          </a:lstStyle>
          <a:p xmlns:a="http://schemas.openxmlformats.org/drawingml/2006/main">
            <a:pPr>
              <a:defRPr sz="2175" b="1">
                <a:solidFill>
                  <a:srgbClr val="18243A"/>
                </a:solidFill>
                <a:latin typeface="NanumGothic"/>
                <a:ea typeface="NanumGothic"/>
                <a:cs typeface="NanumGothic"/>
              </a:defRPr>
            </a:pPr>
            <a:r>
              <a:rPr sz="2175" b="1">
                <a:solidFill>
                  <a:srgbClr val="18243A"/>
                </a:solidFill>
                <a:latin typeface="NanumGothic"/>
                <a:ea typeface="NanumGothic"/>
                <a:cs typeface="NanumGothic"/>
              </a:rPr>
              <a:t>자사브랜드를 매장의 중심으로</a:t>
            </a:r>
          </a:p>
        </p:txBody>
      </p:sp>
      <p:sp>
        <p:nvSpPr>
          <p:cNvPr id="10" name="">
            <a:extLst xmlns:a="http://schemas.openxmlformats.org/drawingml/2006/main">
              <a:ext uri="{FF2B5EF4-FFF2-40B4-BE49-F238E27FC236}">
                <a16:creationId xmlns:a16="http://schemas.microsoft.com/office/drawing/2014/main" id="{6CDE06A1-A04E-4047-ADE4-6F57A0AE1629}"/>
              </a:ext>
            </a:extLst>
          </p:cNvPr>
          <p:cNvSpPr>
            <a:spLocks xmlns:a="http://schemas.openxmlformats.org/drawingml/2006/main" noGrp="1"/>
          </p:cNvSpPr>
          <p:nvPr/>
        </p:nvSpPr>
        <p:spPr>
          <a:xfrm xmlns:a="http://schemas.openxmlformats.org/drawingml/2006/main">
            <a:off x="4876800" y="1952625"/>
            <a:ext cx="67246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576580"/>
                </a:solidFill>
                <a:latin typeface="NanumGothic"/>
                <a:ea typeface="NanumGothic"/>
                <a:cs typeface="NanumGothic"/>
              </a:defRPr>
            </a:defPPr>
          </a:lstStyle>
          <a:p xmlns:a="http://schemas.openxmlformats.org/drawingml/2006/main">
            <a:pPr>
              <a:defRPr sz="1725" b="0">
                <a:solidFill>
                  <a:srgbClr val="576580"/>
                </a:solidFill>
                <a:latin typeface="NanumGothic"/>
                <a:ea typeface="NanumGothic"/>
                <a:cs typeface="NanumGothic"/>
              </a:defRPr>
            </a:pPr>
            <a:r>
              <a:rPr sz="1725" b="0">
                <a:solidFill>
                  <a:srgbClr val="576580"/>
                </a:solidFill>
                <a:latin typeface="NanumGothic"/>
                <a:ea typeface="NanumGothic"/>
                <a:cs typeface="NanumGothic"/>
              </a:rPr>
              <a:t>가격 경쟁력과 디자인·착화감을 보여주는</a:t>
            </a:r>
          </a:p>
          <a:p xmlns:a="http://schemas.openxmlformats.org/drawingml/2006/main">
            <a:pPr>
              <a:defRPr sz="1725" b="0">
                <a:solidFill>
                  <a:srgbClr val="576580"/>
                </a:solidFill>
                <a:latin typeface="NanumGothic"/>
                <a:ea typeface="NanumGothic"/>
                <a:cs typeface="NanumGothic"/>
              </a:defRPr>
            </a:pPr>
            <a:r>
              <a:rPr sz="1725" b="0">
                <a:solidFill>
                  <a:srgbClr val="576580"/>
                </a:solidFill>
                <a:latin typeface="NanumGothic"/>
                <a:ea typeface="NanumGothic"/>
                <a:cs typeface="NanumGothic"/>
              </a:rPr>
              <a:t>자사브랜드 상품을 핵심 구성으로 제안</a:t>
            </a:r>
          </a:p>
        </p:txBody>
      </p:sp>
      <p:sp>
        <p:nvSpPr>
          <p:cNvPr id="11" name="">
            <a:extLst xmlns:a="http://schemas.openxmlformats.org/drawingml/2006/main">
              <a:ext uri="{FF2B5EF4-FFF2-40B4-BE49-F238E27FC236}">
                <a16:creationId xmlns:a16="http://schemas.microsoft.com/office/drawing/2014/main" id="{BAD217F4-AA2D-49CD-B405-908FE701D01F}"/>
              </a:ext>
            </a:extLst>
          </p:cNvPr>
          <p:cNvSpPr>
            <a:spLocks xmlns:a="http://schemas.openxmlformats.org/drawingml/2006/main" noGrp="1"/>
          </p:cNvSpPr>
          <p:nvPr/>
        </p:nvSpPr>
        <p:spPr>
          <a:xfrm xmlns:a="http://schemas.openxmlformats.org/drawingml/2006/main">
            <a:off x="4286250" y="29146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02</a:t>
            </a:r>
          </a:p>
        </p:txBody>
      </p:sp>
      <p:sp>
        <p:nvSpPr>
          <p:cNvPr id="12" name="">
            <a:extLst xmlns:a="http://schemas.openxmlformats.org/drawingml/2006/main">
              <a:ext uri="{FF2B5EF4-FFF2-40B4-BE49-F238E27FC236}">
                <a16:creationId xmlns:a16="http://schemas.microsoft.com/office/drawing/2014/main" id="{182B1A14-4DE9-489F-A4A6-E8E0E2BD127A}"/>
              </a:ext>
            </a:extLst>
          </p:cNvPr>
          <p:cNvSpPr>
            <a:spLocks xmlns:a="http://schemas.openxmlformats.org/drawingml/2006/main" noGrp="1"/>
          </p:cNvSpPr>
          <p:nvPr/>
        </p:nvSpPr>
        <p:spPr>
          <a:xfrm xmlns:a="http://schemas.openxmlformats.org/drawingml/2006/main">
            <a:off x="4876800" y="2914650"/>
            <a:ext cx="67246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243A"/>
                </a:solidFill>
                <a:latin typeface="NanumGothic"/>
                <a:ea typeface="NanumGothic"/>
                <a:cs typeface="NanumGothic"/>
              </a:defRPr>
            </a:defPPr>
          </a:lstStyle>
          <a:p xmlns:a="http://schemas.openxmlformats.org/drawingml/2006/main">
            <a:pPr>
              <a:defRPr sz="2175" b="1">
                <a:solidFill>
                  <a:srgbClr val="18243A"/>
                </a:solidFill>
                <a:latin typeface="NanumGothic"/>
                <a:ea typeface="NanumGothic"/>
                <a:cs typeface="NanumGothic"/>
              </a:defRPr>
            </a:pPr>
            <a:r>
              <a:rPr sz="2175" b="1">
                <a:solidFill>
                  <a:srgbClr val="18243A"/>
                </a:solidFill>
                <a:latin typeface="NanumGothic"/>
                <a:ea typeface="NanumGothic"/>
                <a:cs typeface="NanumGothic"/>
              </a:rPr>
              <a:t>초기에는 글로벌 브랜드도 함께</a:t>
            </a:r>
          </a:p>
        </p:txBody>
      </p:sp>
      <p:sp>
        <p:nvSpPr>
          <p:cNvPr id="13" name="">
            <a:extLst xmlns:a="http://schemas.openxmlformats.org/drawingml/2006/main">
              <a:ext uri="{FF2B5EF4-FFF2-40B4-BE49-F238E27FC236}">
                <a16:creationId xmlns:a16="http://schemas.microsoft.com/office/drawing/2014/main" id="{37C45DF2-A1F9-47C7-B391-FA8A99B1A88F}"/>
              </a:ext>
            </a:extLst>
          </p:cNvPr>
          <p:cNvSpPr>
            <a:spLocks xmlns:a="http://schemas.openxmlformats.org/drawingml/2006/main" noGrp="1"/>
          </p:cNvSpPr>
          <p:nvPr/>
        </p:nvSpPr>
        <p:spPr>
          <a:xfrm xmlns:a="http://schemas.openxmlformats.org/drawingml/2006/main">
            <a:off x="4876800" y="3409950"/>
            <a:ext cx="67246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576580"/>
                </a:solidFill>
                <a:latin typeface="NanumGothic"/>
                <a:ea typeface="NanumGothic"/>
                <a:cs typeface="NanumGothic"/>
              </a:defRPr>
            </a:defPPr>
          </a:lstStyle>
          <a:p xmlns:a="http://schemas.openxmlformats.org/drawingml/2006/main">
            <a:pPr>
              <a:defRPr sz="1725" b="0">
                <a:solidFill>
                  <a:srgbClr val="576580"/>
                </a:solidFill>
                <a:latin typeface="NanumGothic"/>
                <a:ea typeface="NanumGothic"/>
                <a:cs typeface="NanumGothic"/>
              </a:defRPr>
            </a:pPr>
            <a:r>
              <a:rPr sz="1725" b="0">
                <a:solidFill>
                  <a:srgbClr val="576580"/>
                </a:solidFill>
                <a:latin typeface="NanumGothic"/>
                <a:ea typeface="NanumGothic"/>
                <a:cs typeface="NanumGothic"/>
              </a:rPr>
              <a:t>고객에게 익숙한 브랜드와 자사브랜드를</a:t>
            </a:r>
          </a:p>
          <a:p xmlns:a="http://schemas.openxmlformats.org/drawingml/2006/main">
            <a:pPr>
              <a:defRPr sz="1725" b="0">
                <a:solidFill>
                  <a:srgbClr val="576580"/>
                </a:solidFill>
                <a:latin typeface="NanumGothic"/>
                <a:ea typeface="NanumGothic"/>
                <a:cs typeface="NanumGothic"/>
              </a:defRPr>
            </a:pPr>
            <a:r>
              <a:rPr sz="1725" b="0">
                <a:solidFill>
                  <a:srgbClr val="576580"/>
                </a:solidFill>
                <a:latin typeface="NanumGothic"/>
                <a:ea typeface="NanumGothic"/>
                <a:cs typeface="NanumGothic"/>
              </a:rPr>
              <a:t>비교하며 선택할 수 있는 상품 구성</a:t>
            </a:r>
          </a:p>
        </p:txBody>
      </p:sp>
      <p:sp>
        <p:nvSpPr>
          <p:cNvPr id="14" name="">
            <a:extLst xmlns:a="http://schemas.openxmlformats.org/drawingml/2006/main">
              <a:ext uri="{FF2B5EF4-FFF2-40B4-BE49-F238E27FC236}">
                <a16:creationId xmlns:a16="http://schemas.microsoft.com/office/drawing/2014/main" id="{136131A2-35B2-4408-BFA9-B2B8E60F5294}"/>
              </a:ext>
            </a:extLst>
          </p:cNvPr>
          <p:cNvSpPr>
            <a:spLocks xmlns:a="http://schemas.openxmlformats.org/drawingml/2006/main" noGrp="1"/>
          </p:cNvSpPr>
          <p:nvPr/>
        </p:nvSpPr>
        <p:spPr>
          <a:xfrm xmlns:a="http://schemas.openxmlformats.org/drawingml/2006/main">
            <a:off x="4286250" y="43719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03</a:t>
            </a:r>
          </a:p>
        </p:txBody>
      </p:sp>
      <p:sp>
        <p:nvSpPr>
          <p:cNvPr id="15" name="">
            <a:extLst xmlns:a="http://schemas.openxmlformats.org/drawingml/2006/main">
              <a:ext uri="{FF2B5EF4-FFF2-40B4-BE49-F238E27FC236}">
                <a16:creationId xmlns:a16="http://schemas.microsoft.com/office/drawing/2014/main" id="{462E0D34-E755-4717-BB8C-C325744C7131}"/>
              </a:ext>
            </a:extLst>
          </p:cNvPr>
          <p:cNvSpPr>
            <a:spLocks xmlns:a="http://schemas.openxmlformats.org/drawingml/2006/main" noGrp="1"/>
          </p:cNvSpPr>
          <p:nvPr/>
        </p:nvSpPr>
        <p:spPr>
          <a:xfrm xmlns:a="http://schemas.openxmlformats.org/drawingml/2006/main">
            <a:off x="4876800" y="4371975"/>
            <a:ext cx="67246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8243A"/>
                </a:solidFill>
                <a:latin typeface="NanumGothic"/>
                <a:ea typeface="NanumGothic"/>
                <a:cs typeface="NanumGothic"/>
              </a:defRPr>
            </a:defPPr>
          </a:lstStyle>
          <a:p xmlns:a="http://schemas.openxmlformats.org/drawingml/2006/main">
            <a:pPr>
              <a:defRPr sz="2175" b="1">
                <a:solidFill>
                  <a:srgbClr val="18243A"/>
                </a:solidFill>
                <a:latin typeface="NanumGothic"/>
                <a:ea typeface="NanumGothic"/>
                <a:cs typeface="NanumGothic"/>
              </a:defRPr>
            </a:pPr>
            <a:r>
              <a:rPr sz="2175" b="1">
                <a:solidFill>
                  <a:srgbClr val="18243A"/>
                </a:solidFill>
                <a:latin typeface="NanumGothic"/>
                <a:ea typeface="NanumGothic"/>
                <a:cs typeface="NanumGothic"/>
              </a:rPr>
              <a:t>고객 반응을 바탕으로 상품력 강화</a:t>
            </a:r>
          </a:p>
        </p:txBody>
      </p:sp>
      <p:sp>
        <p:nvSpPr>
          <p:cNvPr id="16" name="">
            <a:extLst xmlns:a="http://schemas.openxmlformats.org/drawingml/2006/main">
              <a:ext uri="{FF2B5EF4-FFF2-40B4-BE49-F238E27FC236}">
                <a16:creationId xmlns:a16="http://schemas.microsoft.com/office/drawing/2014/main" id="{914A5E4D-2F63-421F-9314-046AEE38ABAA}"/>
              </a:ext>
            </a:extLst>
          </p:cNvPr>
          <p:cNvSpPr>
            <a:spLocks xmlns:a="http://schemas.openxmlformats.org/drawingml/2006/main" noGrp="1"/>
          </p:cNvSpPr>
          <p:nvPr/>
        </p:nvSpPr>
        <p:spPr>
          <a:xfrm xmlns:a="http://schemas.openxmlformats.org/drawingml/2006/main">
            <a:off x="4876800" y="4867275"/>
            <a:ext cx="67246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576580"/>
                </a:solidFill>
                <a:latin typeface="NanumGothic"/>
                <a:ea typeface="NanumGothic"/>
                <a:cs typeface="NanumGothic"/>
              </a:defRPr>
            </a:defPPr>
          </a:lstStyle>
          <a:p xmlns:a="http://schemas.openxmlformats.org/drawingml/2006/main">
            <a:pPr>
              <a:defRPr sz="1725" b="0">
                <a:solidFill>
                  <a:srgbClr val="576580"/>
                </a:solidFill>
                <a:latin typeface="NanumGothic"/>
                <a:ea typeface="NanumGothic"/>
                <a:cs typeface="NanumGothic"/>
              </a:defRPr>
            </a:pPr>
            <a:r>
              <a:rPr sz="1725" b="0">
                <a:solidFill>
                  <a:srgbClr val="576580"/>
                </a:solidFill>
                <a:latin typeface="NanumGothic"/>
                <a:ea typeface="NanumGothic"/>
                <a:cs typeface="NanumGothic"/>
              </a:rPr>
              <a:t>판매 데이터를 바탕으로 대표 상품을 육성하고</a:t>
            </a:r>
          </a:p>
          <a:p xmlns:a="http://schemas.openxmlformats.org/drawingml/2006/main">
            <a:pPr>
              <a:defRPr sz="1725" b="0">
                <a:solidFill>
                  <a:srgbClr val="576580"/>
                </a:solidFill>
                <a:latin typeface="NanumGothic"/>
                <a:ea typeface="NanumGothic"/>
                <a:cs typeface="NanumGothic"/>
              </a:defRPr>
            </a:pPr>
            <a:r>
              <a:rPr sz="1725" b="0">
                <a:solidFill>
                  <a:srgbClr val="576580"/>
                </a:solidFill>
                <a:latin typeface="NanumGothic"/>
                <a:ea typeface="NanumGothic"/>
                <a:cs typeface="NanumGothic"/>
              </a:rPr>
              <a:t>자사브랜드 구성과 비중을 단계적으로 조정</a:t>
            </a:r>
          </a:p>
        </p:txBody>
      </p:sp>
    </p:spTree>
    <p:extLst>
      <p:ext uri="{BB962C8B-B14F-4D97-AF65-F5344CB8AC3E}">
        <p14:creationId xmlns:p14="http://schemas.microsoft.com/office/powerpoint/2010/main" val="107074155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0F7C4D88-4201-489A-8EB6-2D6FA3204527}"/>
              </a:ext>
            </a:extLst>
          </p:cNvPr>
          <p:cNvSpPr>
            <a:spLocks xmlns:a="http://schemas.openxmlformats.org/drawingml/2006/main" noGrp="1"/>
          </p:cNvSpPr>
          <p:nvPr/>
        </p:nvSpPr>
        <p:spPr>
          <a:xfrm xmlns:a="http://schemas.openxmlformats.org/drawingml/2006/main">
            <a:off x="0" y="0"/>
            <a:ext cx="5334000" cy="6858000"/>
          </a:xfrm>
          <a:prstGeom xmlns:a="http://schemas.openxmlformats.org/drawingml/2006/main" prst="rect">
            <a:avLst/>
          </a:prstGeom>
          <a:solidFill xmlns:a="http://schemas.openxmlformats.org/drawingml/2006/main">
            <a:srgbClr val="084BCC"/>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C351CA4C-A201-4464-A320-429C48FE91D5}"/>
              </a:ext>
            </a:extLst>
          </p:cNvPr>
          <p:cNvPicPr>
            <a:picLocks xmlns:a="http://schemas.openxmlformats.org/drawingml/2006/main" noChangeAspect="1"/>
          </p:cNvPicPr>
          <p:nvPr/>
        </p:nvPicPr>
        <p:blipFill>
          <a:blip xmlns:r="http://schemas.openxmlformats.org/officeDocument/2006/relationships" xmlns:a="http://schemas.openxmlformats.org/drawingml/2006/main" r:embed="Rad7629cdb70e4cfa"/>
          <a:stretch xmlns:a="http://schemas.openxmlformats.org/drawingml/2006/main"/>
        </p:blipFill>
        <p:spPr>
          <a:xfrm xmlns:a="http://schemas.openxmlformats.org/drawingml/2006/main">
            <a:off x="323850" y="402737"/>
            <a:ext cx="3162300" cy="1118576"/>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FA1B8B12-1DC9-4C5E-91D8-851F9A9340D4}"/>
              </a:ext>
            </a:extLst>
          </p:cNvPr>
          <p:cNvPicPr>
            <a:picLocks xmlns:a="http://schemas.openxmlformats.org/drawingml/2006/main" noChangeAspect="1"/>
          </p:cNvPicPr>
          <p:nvPr/>
        </p:nvPicPr>
        <p:blipFill>
          <a:blip xmlns:r="http://schemas.openxmlformats.org/officeDocument/2006/relationships" xmlns:a="http://schemas.openxmlformats.org/drawingml/2006/main" r:embed="R9eb9758b0ca344b4"/>
          <a:stretch xmlns:a="http://schemas.openxmlformats.org/drawingml/2006/main"/>
        </p:blipFill>
        <p:spPr>
          <a:xfrm xmlns:a="http://schemas.openxmlformats.org/drawingml/2006/main">
            <a:off x="1417" y="1762125"/>
            <a:ext cx="5331166" cy="30003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3075B7-2E73-4A30-899B-2D2A0D3E8048}"/>
              </a:ext>
            </a:extLst>
          </p:cNvPr>
          <p:cNvSpPr>
            <a:spLocks xmlns:a="http://schemas.openxmlformats.org/drawingml/2006/main" noGrp="1"/>
          </p:cNvSpPr>
          <p:nvPr/>
        </p:nvSpPr>
        <p:spPr>
          <a:xfrm xmlns:a="http://schemas.openxmlformats.org/drawingml/2006/main">
            <a:off x="323850" y="5143500"/>
            <a:ext cx="46863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FFFFFF"/>
                </a:solidFill>
                <a:latin typeface="NanumGothic"/>
                <a:ea typeface="NanumGothic"/>
                <a:cs typeface="NanumGothic"/>
              </a:defRPr>
            </a:defPPr>
          </a:lstStyle>
          <a:p xmlns:a="http://schemas.openxmlformats.org/drawingml/2006/main">
            <a:pPr>
              <a:defRPr sz="2325" b="1">
                <a:solidFill>
                  <a:srgbClr val="FFFFFF"/>
                </a:solidFill>
                <a:latin typeface="NanumGothic"/>
                <a:ea typeface="NanumGothic"/>
                <a:cs typeface="NanumGothic"/>
              </a:defRPr>
            </a:pPr>
            <a:r>
              <a:rPr sz="2325" b="1">
                <a:solidFill>
                  <a:srgbClr val="FFFFFF"/>
                </a:solidFill>
                <a:latin typeface="NanumGothic"/>
                <a:ea typeface="NanumGothic"/>
                <a:cs typeface="NanumGothic"/>
              </a:rPr>
              <a:t>일상의 신발을 합리적인 가격으로</a:t>
            </a:r>
          </a:p>
        </p:txBody>
      </p:sp>
      <p:sp>
        <p:nvSpPr>
          <p:cNvPr id="5" name="">
            <a:extLst xmlns:a="http://schemas.openxmlformats.org/drawingml/2006/main">
              <a:ext uri="{FF2B5EF4-FFF2-40B4-BE49-F238E27FC236}">
                <a16:creationId xmlns:a16="http://schemas.microsoft.com/office/drawing/2014/main" id="{44F36B40-B740-44CA-A55C-A93DBEF8F9B5}"/>
              </a:ext>
            </a:extLst>
          </p:cNvPr>
          <p:cNvSpPr>
            <a:spLocks xmlns:a="http://schemas.openxmlformats.org/drawingml/2006/main" noGrp="1"/>
          </p:cNvSpPr>
          <p:nvPr/>
        </p:nvSpPr>
        <p:spPr>
          <a:xfrm xmlns:a="http://schemas.openxmlformats.org/drawingml/2006/main">
            <a:off x="323850" y="6486525"/>
            <a:ext cx="4476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FFFFFF"/>
                </a:solidFill>
                <a:latin typeface="NanumGothic"/>
                <a:ea typeface="NanumGothic"/>
                <a:cs typeface="NanumGothic"/>
              </a:defRPr>
            </a:defPPr>
          </a:lstStyle>
          <a:p xmlns:a="http://schemas.openxmlformats.org/drawingml/2006/main">
            <a:pPr>
              <a:defRPr sz="1050" b="0">
                <a:solidFill>
                  <a:srgbClr val="FFFFFF"/>
                </a:solidFill>
                <a:latin typeface="NanumGothic"/>
                <a:ea typeface="NanumGothic"/>
                <a:cs typeface="NanumGothic"/>
              </a:defRPr>
            </a:pPr>
            <a:r>
              <a:rPr sz="1050" b="0">
                <a:solidFill>
                  <a:srgbClr val="FFFFFF"/>
                </a:solidFill>
                <a:latin typeface="NanumGothic"/>
                <a:ea typeface="NanumGothic"/>
                <a:cs typeface="NanumGothic"/>
              </a:rPr>
              <a:t>AI 콘셉트 이미지</a:t>
            </a:r>
          </a:p>
        </p:txBody>
      </p:sp>
      <p:sp>
        <p:nvSpPr>
          <p:cNvPr id="6" name="">
            <a:extLst xmlns:a="http://schemas.openxmlformats.org/drawingml/2006/main">
              <a:ext uri="{FF2B5EF4-FFF2-40B4-BE49-F238E27FC236}">
                <a16:creationId xmlns:a16="http://schemas.microsoft.com/office/drawing/2014/main" id="{D138DAC4-52AB-45B1-A19E-E3D2B01231A6}"/>
              </a:ext>
            </a:extLst>
          </p:cNvPr>
          <p:cNvSpPr>
            <a:spLocks xmlns:a="http://schemas.openxmlformats.org/drawingml/2006/main" noGrp="1"/>
          </p:cNvSpPr>
          <p:nvPr/>
        </p:nvSpPr>
        <p:spPr>
          <a:xfrm xmlns:a="http://schemas.openxmlformats.org/drawingml/2006/main">
            <a:off x="5762625" y="428625"/>
            <a:ext cx="5905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084BCC"/>
                </a:solidFill>
                <a:latin typeface="NanumGothic"/>
                <a:ea typeface="NanumGothic"/>
                <a:cs typeface="NanumGothic"/>
              </a:defRPr>
            </a:defPPr>
          </a:lstStyle>
          <a:p xmlns:a="http://schemas.openxmlformats.org/drawingml/2006/main">
            <a:pPr>
              <a:defRPr sz="2550" b="1">
                <a:solidFill>
                  <a:srgbClr val="084BCC"/>
                </a:solidFill>
                <a:latin typeface="NanumGothic"/>
                <a:ea typeface="NanumGothic"/>
                <a:cs typeface="NanumGothic"/>
              </a:defRPr>
            </a:pPr>
            <a:r>
              <a:rPr sz="2550" b="1">
                <a:solidFill>
                  <a:srgbClr val="084BCC"/>
                </a:solidFill>
                <a:latin typeface="NanumGothic"/>
                <a:ea typeface="NanumGothic"/>
                <a:cs typeface="NanumGothic"/>
              </a:rPr>
              <a:t>상품과 가격 구성</a:t>
            </a:r>
          </a:p>
        </p:txBody>
      </p:sp>
      <p:sp>
        <p:nvSpPr>
          <p:cNvPr id="7" name="">
            <a:extLst xmlns:a="http://schemas.openxmlformats.org/drawingml/2006/main">
              <a:ext uri="{FF2B5EF4-FFF2-40B4-BE49-F238E27FC236}">
                <a16:creationId xmlns:a16="http://schemas.microsoft.com/office/drawing/2014/main" id="{292C606D-2C6F-482C-BA3A-F1010D064B80}"/>
              </a:ext>
            </a:extLst>
          </p:cNvPr>
          <p:cNvSpPr>
            <a:spLocks xmlns:a="http://schemas.openxmlformats.org/drawingml/2006/main" noGrp="1"/>
          </p:cNvSpPr>
          <p:nvPr/>
        </p:nvSpPr>
        <p:spPr>
          <a:xfrm xmlns:a="http://schemas.openxmlformats.org/drawingml/2006/main">
            <a:off x="11430000" y="6391275"/>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084BCC"/>
                </a:solidFill>
                <a:latin typeface="NanumGothic"/>
                <a:ea typeface="NanumGothic"/>
                <a:cs typeface="NanumGothic"/>
              </a:defRPr>
            </a:defPPr>
          </a:lstStyle>
          <a:p xmlns:a="http://schemas.openxmlformats.org/drawingml/2006/main">
            <a:pPr>
              <a:defRPr sz="1275" b="0">
                <a:solidFill>
                  <a:srgbClr val="084BCC"/>
                </a:solidFill>
                <a:latin typeface="NanumGothic"/>
                <a:ea typeface="NanumGothic"/>
                <a:cs typeface="NanumGothic"/>
              </a:defRPr>
            </a:pPr>
            <a:r>
              <a:rPr sz="1275" b="0">
                <a:solidFill>
                  <a:srgbClr val="084BCC"/>
                </a:solidFill>
                <a:latin typeface="NanumGothic"/>
                <a:ea typeface="NanumGothic"/>
                <a:cs typeface="NanumGothic"/>
              </a:rPr>
              <a:t>07</a:t>
            </a:r>
          </a:p>
        </p:txBody>
      </p:sp>
      <p:sp>
        <p:nvSpPr>
          <p:cNvPr id="8" name="">
            <a:extLst xmlns:a="http://schemas.openxmlformats.org/drawingml/2006/main">
              <a:ext uri="{FF2B5EF4-FFF2-40B4-BE49-F238E27FC236}">
                <a16:creationId xmlns:a16="http://schemas.microsoft.com/office/drawing/2014/main" id="{85CF5E20-9957-4B7D-9545-A2B37658C084}"/>
              </a:ext>
            </a:extLst>
          </p:cNvPr>
          <p:cNvSpPr>
            <a:spLocks xmlns:a="http://schemas.openxmlformats.org/drawingml/2006/main" noGrp="1"/>
          </p:cNvSpPr>
          <p:nvPr/>
        </p:nvSpPr>
        <p:spPr>
          <a:xfrm xmlns:a="http://schemas.openxmlformats.org/drawingml/2006/main">
            <a:off x="5762625" y="6238875"/>
            <a:ext cx="542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576580"/>
                </a:solidFill>
                <a:latin typeface="NanumGothic"/>
                <a:ea typeface="NanumGothic"/>
                <a:cs typeface="NanumGothic"/>
              </a:defRPr>
            </a:defPPr>
          </a:lstStyle>
          <a:p xmlns:a="http://schemas.openxmlformats.org/drawingml/2006/main">
            <a:pPr>
              <a:defRPr sz="1050" b="0">
                <a:solidFill>
                  <a:srgbClr val="576580"/>
                </a:solidFill>
                <a:latin typeface="NanumGothic"/>
                <a:ea typeface="NanumGothic"/>
                <a:cs typeface="NanumGothic"/>
              </a:defRPr>
            </a:pPr>
            <a:r>
              <a:rPr sz="1050" b="0">
                <a:solidFill>
                  <a:srgbClr val="576580"/>
                </a:solidFill>
                <a:latin typeface="NanumGothic"/>
                <a:ea typeface="NanumGothic"/>
                <a:cs typeface="NanumGothic"/>
              </a:rPr>
              <a:t>상품 구성 방향 초안 / 실제 SKU·판매가격·사진은 최종 확정 후 반영</a:t>
            </a:r>
          </a:p>
        </p:txBody>
      </p:sp>
      <p:sp>
        <p:nvSpPr>
          <p:cNvPr id="9" name="">
            <a:extLst xmlns:a="http://schemas.openxmlformats.org/drawingml/2006/main">
              <a:ext uri="{FF2B5EF4-FFF2-40B4-BE49-F238E27FC236}">
                <a16:creationId xmlns:a16="http://schemas.microsoft.com/office/drawing/2014/main" id="{CE7134D0-A2D1-45CF-9A33-B836A3D6C4E2}"/>
              </a:ext>
            </a:extLst>
          </p:cNvPr>
          <p:cNvSpPr>
            <a:spLocks xmlns:a="http://schemas.openxmlformats.org/drawingml/2006/main" noGrp="1"/>
          </p:cNvSpPr>
          <p:nvPr/>
        </p:nvSpPr>
        <p:spPr>
          <a:xfrm xmlns:a="http://schemas.openxmlformats.org/drawingml/2006/main">
            <a:off x="5762625" y="1219200"/>
            <a:ext cx="5857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084BCC"/>
                </a:solidFill>
                <a:latin typeface="NanumGothic"/>
                <a:ea typeface="NanumGothic"/>
                <a:cs typeface="NanumGothic"/>
              </a:defRPr>
            </a:defPPr>
          </a:lstStyle>
          <a:p xmlns:a="http://schemas.openxmlformats.org/drawingml/2006/main">
            <a:pPr>
              <a:defRPr sz="1350" b="0">
                <a:solidFill>
                  <a:srgbClr val="084BCC"/>
                </a:solidFill>
                <a:latin typeface="NanumGothic"/>
                <a:ea typeface="NanumGothic"/>
                <a:cs typeface="NanumGothic"/>
              </a:defRPr>
            </a:pPr>
            <a:r>
              <a:rPr sz="1350" b="0">
                <a:solidFill>
                  <a:srgbClr val="084BCC"/>
                </a:solidFill>
                <a:latin typeface="NanumGothic"/>
                <a:ea typeface="NanumGothic"/>
                <a:cs typeface="NanumGothic"/>
              </a:rPr>
              <a:t>자사브랜드 1·2·3만원대 중심 / 글로벌 브랜드 별도 가격 운영</a:t>
            </a:r>
          </a:p>
        </p:txBody>
      </p:sp>
      <p:sp>
        <p:nvSpPr>
          <p:cNvPr id="10" name="">
            <a:extLst xmlns:a="http://schemas.openxmlformats.org/drawingml/2006/main">
              <a:ext uri="{FF2B5EF4-FFF2-40B4-BE49-F238E27FC236}">
                <a16:creationId xmlns:a16="http://schemas.microsoft.com/office/drawing/2014/main" id="{F407D354-F778-478E-8649-2E07DDE31947}"/>
              </a:ext>
            </a:extLst>
          </p:cNvPr>
          <p:cNvSpPr>
            <a:spLocks xmlns:a="http://schemas.openxmlformats.org/drawingml/2006/main" noGrp="1"/>
          </p:cNvSpPr>
          <p:nvPr/>
        </p:nvSpPr>
        <p:spPr>
          <a:xfrm xmlns:a="http://schemas.openxmlformats.org/drawingml/2006/main">
            <a:off x="5762625" y="145732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01</a:t>
            </a:r>
          </a:p>
        </p:txBody>
      </p:sp>
      <p:sp>
        <p:nvSpPr>
          <p:cNvPr id="11" name="">
            <a:extLst xmlns:a="http://schemas.openxmlformats.org/drawingml/2006/main">
              <a:ext uri="{FF2B5EF4-FFF2-40B4-BE49-F238E27FC236}">
                <a16:creationId xmlns:a16="http://schemas.microsoft.com/office/drawing/2014/main" id="{0F7DE34C-F13E-48AA-B4C8-7C6340151C24}"/>
              </a:ext>
            </a:extLst>
          </p:cNvPr>
          <p:cNvSpPr>
            <a:spLocks xmlns:a="http://schemas.openxmlformats.org/drawingml/2006/main" noGrp="1"/>
          </p:cNvSpPr>
          <p:nvPr/>
        </p:nvSpPr>
        <p:spPr>
          <a:xfrm xmlns:a="http://schemas.openxmlformats.org/drawingml/2006/main">
            <a:off x="6353175" y="1457325"/>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성인화</a:t>
            </a:r>
          </a:p>
        </p:txBody>
      </p:sp>
      <p:sp>
        <p:nvSpPr>
          <p:cNvPr id="12" name="">
            <a:extLst xmlns:a="http://schemas.openxmlformats.org/drawingml/2006/main">
              <a:ext uri="{FF2B5EF4-FFF2-40B4-BE49-F238E27FC236}">
                <a16:creationId xmlns:a16="http://schemas.microsoft.com/office/drawing/2014/main" id="{2E69C13D-F914-4151-A3F0-540CA1348F32}"/>
              </a:ext>
            </a:extLst>
          </p:cNvPr>
          <p:cNvSpPr>
            <a:spLocks xmlns:a="http://schemas.openxmlformats.org/drawingml/2006/main" noGrp="1"/>
          </p:cNvSpPr>
          <p:nvPr/>
        </p:nvSpPr>
        <p:spPr>
          <a:xfrm xmlns:a="http://schemas.openxmlformats.org/drawingml/2006/main">
            <a:off x="6353175" y="195262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운동화·캐주얼화·슬리퍼 등</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일상에서 자주 찾는 상품을 중심으로 구성</a:t>
            </a:r>
          </a:p>
        </p:txBody>
      </p:sp>
      <p:sp>
        <p:nvSpPr>
          <p:cNvPr id="13" name="">
            <a:extLst xmlns:a="http://schemas.openxmlformats.org/drawingml/2006/main">
              <a:ext uri="{FF2B5EF4-FFF2-40B4-BE49-F238E27FC236}">
                <a16:creationId xmlns:a16="http://schemas.microsoft.com/office/drawing/2014/main" id="{22424B9B-E447-4FBE-8558-E4AF2D38F217}"/>
              </a:ext>
            </a:extLst>
          </p:cNvPr>
          <p:cNvSpPr>
            <a:spLocks xmlns:a="http://schemas.openxmlformats.org/drawingml/2006/main" noGrp="1"/>
          </p:cNvSpPr>
          <p:nvPr/>
        </p:nvSpPr>
        <p:spPr>
          <a:xfrm xmlns:a="http://schemas.openxmlformats.org/drawingml/2006/main">
            <a:off x="5762625" y="29146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02</a:t>
            </a:r>
          </a:p>
        </p:txBody>
      </p:sp>
      <p:sp>
        <p:nvSpPr>
          <p:cNvPr id="14" name="">
            <a:extLst xmlns:a="http://schemas.openxmlformats.org/drawingml/2006/main">
              <a:ext uri="{FF2B5EF4-FFF2-40B4-BE49-F238E27FC236}">
                <a16:creationId xmlns:a16="http://schemas.microsoft.com/office/drawing/2014/main" id="{07ADB5FA-8140-451E-805B-A2D2F2135D9B}"/>
              </a:ext>
            </a:extLst>
          </p:cNvPr>
          <p:cNvSpPr>
            <a:spLocks xmlns:a="http://schemas.openxmlformats.org/drawingml/2006/main" noGrp="1"/>
          </p:cNvSpPr>
          <p:nvPr/>
        </p:nvSpPr>
        <p:spPr>
          <a:xfrm xmlns:a="http://schemas.openxmlformats.org/drawingml/2006/main">
            <a:off x="6353175" y="2914650"/>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아동화</a:t>
            </a:r>
          </a:p>
        </p:txBody>
      </p:sp>
      <p:sp>
        <p:nvSpPr>
          <p:cNvPr id="15" name="">
            <a:extLst xmlns:a="http://schemas.openxmlformats.org/drawingml/2006/main">
              <a:ext uri="{FF2B5EF4-FFF2-40B4-BE49-F238E27FC236}">
                <a16:creationId xmlns:a16="http://schemas.microsoft.com/office/drawing/2014/main" id="{A5538B08-094B-479D-8463-BA182FB6E3D8}"/>
              </a:ext>
            </a:extLst>
          </p:cNvPr>
          <p:cNvSpPr>
            <a:spLocks xmlns:a="http://schemas.openxmlformats.org/drawingml/2006/main" noGrp="1"/>
          </p:cNvSpPr>
          <p:nvPr/>
        </p:nvSpPr>
        <p:spPr>
          <a:xfrm xmlns:a="http://schemas.openxmlformats.org/drawingml/2006/main">
            <a:off x="6353175" y="3409950"/>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성장기 고객의 사이즈와 사용 목적에 맞춰</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통학·놀이·계절별 상품 구성 검토</a:t>
            </a:r>
          </a:p>
        </p:txBody>
      </p:sp>
      <p:sp>
        <p:nvSpPr>
          <p:cNvPr id="16" name="">
            <a:extLst xmlns:a="http://schemas.openxmlformats.org/drawingml/2006/main">
              <a:ext uri="{FF2B5EF4-FFF2-40B4-BE49-F238E27FC236}">
                <a16:creationId xmlns:a16="http://schemas.microsoft.com/office/drawing/2014/main" id="{4769EFC4-D7C2-4AE0-927D-37B389B9ABC1}"/>
              </a:ext>
            </a:extLst>
          </p:cNvPr>
          <p:cNvSpPr>
            <a:spLocks xmlns:a="http://schemas.openxmlformats.org/drawingml/2006/main" noGrp="1"/>
          </p:cNvSpPr>
          <p:nvPr/>
        </p:nvSpPr>
        <p:spPr>
          <a:xfrm xmlns:a="http://schemas.openxmlformats.org/drawingml/2006/main">
            <a:off x="5762625" y="43719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03</a:t>
            </a:r>
          </a:p>
        </p:txBody>
      </p:sp>
      <p:sp>
        <p:nvSpPr>
          <p:cNvPr id="17" name="">
            <a:extLst xmlns:a="http://schemas.openxmlformats.org/drawingml/2006/main">
              <a:ext uri="{FF2B5EF4-FFF2-40B4-BE49-F238E27FC236}">
                <a16:creationId xmlns:a16="http://schemas.microsoft.com/office/drawing/2014/main" id="{8B9AD44A-4B4D-4B28-AD94-01EC84A45C05}"/>
              </a:ext>
            </a:extLst>
          </p:cNvPr>
          <p:cNvSpPr>
            <a:spLocks xmlns:a="http://schemas.openxmlformats.org/drawingml/2006/main" noGrp="1"/>
          </p:cNvSpPr>
          <p:nvPr/>
        </p:nvSpPr>
        <p:spPr>
          <a:xfrm xmlns:a="http://schemas.openxmlformats.org/drawingml/2006/main">
            <a:off x="6353175" y="4371975"/>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신발 관련 용품</a:t>
            </a:r>
          </a:p>
        </p:txBody>
      </p:sp>
      <p:sp>
        <p:nvSpPr>
          <p:cNvPr id="18" name="">
            <a:extLst xmlns:a="http://schemas.openxmlformats.org/drawingml/2006/main">
              <a:ext uri="{FF2B5EF4-FFF2-40B4-BE49-F238E27FC236}">
                <a16:creationId xmlns:a16="http://schemas.microsoft.com/office/drawing/2014/main" id="{F200E280-76FA-4CB7-BC6F-601C95164A52}"/>
              </a:ext>
            </a:extLst>
          </p:cNvPr>
          <p:cNvSpPr>
            <a:spLocks xmlns:a="http://schemas.openxmlformats.org/drawingml/2006/main" noGrp="1"/>
          </p:cNvSpPr>
          <p:nvPr/>
        </p:nvSpPr>
        <p:spPr>
          <a:xfrm xmlns:a="http://schemas.openxmlformats.org/drawingml/2006/main">
            <a:off x="6353175" y="486727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양말·깔창·신발 관리용품을 함께 구성해</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신발 선택부터 관리까지 이어지는 쇼핑 제안</a:t>
            </a:r>
          </a:p>
        </p:txBody>
      </p:sp>
    </p:spTree>
    <p:extLst>
      <p:ext uri="{BB962C8B-B14F-4D97-AF65-F5344CB8AC3E}">
        <p14:creationId xmlns:p14="http://schemas.microsoft.com/office/powerpoint/2010/main" val="73569783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D4A0593B-0C74-4865-A9A7-02272E94FFFD}"/>
              </a:ext>
            </a:extLst>
          </p:cNvPr>
          <p:cNvSpPr>
            <a:spLocks xmlns:a="http://schemas.openxmlformats.org/drawingml/2006/main" noGrp="1"/>
          </p:cNvSpPr>
          <p:nvPr/>
        </p:nvSpPr>
        <p:spPr>
          <a:xfrm xmlns:a="http://schemas.openxmlformats.org/drawingml/2006/main">
            <a:off x="0" y="0"/>
            <a:ext cx="5334000" cy="6858000"/>
          </a:xfrm>
          <a:prstGeom xmlns:a="http://schemas.openxmlformats.org/drawingml/2006/main" prst="rect">
            <a:avLst/>
          </a:prstGeom>
          <a:solidFill xmlns:a="http://schemas.openxmlformats.org/drawingml/2006/main">
            <a:srgbClr val="084BCC"/>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DCAE8647-F458-4C4C-9A07-5D4A182E9F4A}"/>
              </a:ext>
            </a:extLst>
          </p:cNvPr>
          <p:cNvPicPr>
            <a:picLocks xmlns:a="http://schemas.openxmlformats.org/drawingml/2006/main" noChangeAspect="1"/>
          </p:cNvPicPr>
          <p:nvPr/>
        </p:nvPicPr>
        <p:blipFill>
          <a:blip xmlns:r="http://schemas.openxmlformats.org/officeDocument/2006/relationships" xmlns:a="http://schemas.openxmlformats.org/drawingml/2006/main" r:embed="R8da77ce1751a4d04"/>
          <a:stretch xmlns:a="http://schemas.openxmlformats.org/drawingml/2006/main"/>
        </p:blipFill>
        <p:spPr>
          <a:xfrm xmlns:a="http://schemas.openxmlformats.org/drawingml/2006/main">
            <a:off x="323850" y="402737"/>
            <a:ext cx="3162300" cy="1118576"/>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F3399F93-3C05-4DF6-99C6-02E0C0160DDD}"/>
              </a:ext>
            </a:extLst>
          </p:cNvPr>
          <p:cNvPicPr>
            <a:picLocks xmlns:a="http://schemas.openxmlformats.org/drawingml/2006/main" noChangeAspect="1"/>
          </p:cNvPicPr>
          <p:nvPr/>
        </p:nvPicPr>
        <p:blipFill>
          <a:blip xmlns:r="http://schemas.openxmlformats.org/officeDocument/2006/relationships" xmlns:a="http://schemas.openxmlformats.org/drawingml/2006/main" r:embed="R46d7f96a46024234"/>
          <a:stretch xmlns:a="http://schemas.openxmlformats.org/drawingml/2006/main"/>
        </p:blipFill>
        <p:spPr>
          <a:xfrm xmlns:a="http://schemas.openxmlformats.org/drawingml/2006/main">
            <a:off x="1417" y="1762125"/>
            <a:ext cx="5331166" cy="30003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31A3A87-036B-48FA-BCBF-BDE0ADA921AB}"/>
              </a:ext>
            </a:extLst>
          </p:cNvPr>
          <p:cNvSpPr>
            <a:spLocks xmlns:a="http://schemas.openxmlformats.org/drawingml/2006/main" noGrp="1"/>
          </p:cNvSpPr>
          <p:nvPr/>
        </p:nvSpPr>
        <p:spPr>
          <a:xfrm xmlns:a="http://schemas.openxmlformats.org/drawingml/2006/main">
            <a:off x="323850" y="5143500"/>
            <a:ext cx="46863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FFFFFF"/>
                </a:solidFill>
                <a:latin typeface="NanumGothic"/>
                <a:ea typeface="NanumGothic"/>
                <a:cs typeface="NanumGothic"/>
              </a:defRPr>
            </a:defPPr>
          </a:lstStyle>
          <a:p xmlns:a="http://schemas.openxmlformats.org/drawingml/2006/main">
            <a:pPr>
              <a:defRPr sz="2325" b="1">
                <a:solidFill>
                  <a:srgbClr val="FFFFFF"/>
                </a:solidFill>
                <a:latin typeface="NanumGothic"/>
                <a:ea typeface="NanumGothic"/>
                <a:cs typeface="NanumGothic"/>
              </a:defRPr>
            </a:pPr>
            <a:r>
              <a:rPr sz="2325" b="1">
                <a:solidFill>
                  <a:srgbClr val="FFFFFF"/>
                </a:solidFill>
                <a:latin typeface="NanumGothic"/>
                <a:ea typeface="NanumGothic"/>
                <a:cs typeface="NanumGothic"/>
              </a:rPr>
              <a:t>가격 경쟁력을 만드는 상품 기획</a:t>
            </a:r>
          </a:p>
        </p:txBody>
      </p:sp>
      <p:sp>
        <p:nvSpPr>
          <p:cNvPr id="5" name="">
            <a:extLst xmlns:a="http://schemas.openxmlformats.org/drawingml/2006/main">
              <a:ext uri="{FF2B5EF4-FFF2-40B4-BE49-F238E27FC236}">
                <a16:creationId xmlns:a16="http://schemas.microsoft.com/office/drawing/2014/main" id="{95E08DBA-C870-4B33-BCCE-B12DE25409CA}"/>
              </a:ext>
            </a:extLst>
          </p:cNvPr>
          <p:cNvSpPr>
            <a:spLocks xmlns:a="http://schemas.openxmlformats.org/drawingml/2006/main" noGrp="1"/>
          </p:cNvSpPr>
          <p:nvPr/>
        </p:nvSpPr>
        <p:spPr>
          <a:xfrm xmlns:a="http://schemas.openxmlformats.org/drawingml/2006/main">
            <a:off x="323850" y="6486525"/>
            <a:ext cx="4476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FFFFFF"/>
                </a:solidFill>
                <a:latin typeface="NanumGothic"/>
                <a:ea typeface="NanumGothic"/>
                <a:cs typeface="NanumGothic"/>
              </a:defRPr>
            </a:defPPr>
          </a:lstStyle>
          <a:p xmlns:a="http://schemas.openxmlformats.org/drawingml/2006/main">
            <a:pPr>
              <a:defRPr sz="1050" b="0">
                <a:solidFill>
                  <a:srgbClr val="FFFFFF"/>
                </a:solidFill>
                <a:latin typeface="NanumGothic"/>
                <a:ea typeface="NanumGothic"/>
                <a:cs typeface="NanumGothic"/>
              </a:defRPr>
            </a:pPr>
            <a:r>
              <a:rPr sz="1050" b="0">
                <a:solidFill>
                  <a:srgbClr val="FFFFFF"/>
                </a:solidFill>
                <a:latin typeface="NanumGothic"/>
                <a:ea typeface="NanumGothic"/>
                <a:cs typeface="NanumGothic"/>
              </a:rPr>
              <a:t>AI 콘셉트 이미지</a:t>
            </a:r>
          </a:p>
        </p:txBody>
      </p:sp>
      <p:sp>
        <p:nvSpPr>
          <p:cNvPr id="6" name="">
            <a:extLst xmlns:a="http://schemas.openxmlformats.org/drawingml/2006/main">
              <a:ext uri="{FF2B5EF4-FFF2-40B4-BE49-F238E27FC236}">
                <a16:creationId xmlns:a16="http://schemas.microsoft.com/office/drawing/2014/main" id="{B6452B6A-1B0D-4DC0-8C97-E609E928CD40}"/>
              </a:ext>
            </a:extLst>
          </p:cNvPr>
          <p:cNvSpPr>
            <a:spLocks xmlns:a="http://schemas.openxmlformats.org/drawingml/2006/main" noGrp="1"/>
          </p:cNvSpPr>
          <p:nvPr/>
        </p:nvSpPr>
        <p:spPr>
          <a:xfrm xmlns:a="http://schemas.openxmlformats.org/drawingml/2006/main">
            <a:off x="5762625" y="428625"/>
            <a:ext cx="5905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084BCC"/>
                </a:solidFill>
                <a:latin typeface="NanumGothic"/>
                <a:ea typeface="NanumGothic"/>
                <a:cs typeface="NanumGothic"/>
              </a:defRPr>
            </a:defPPr>
          </a:lstStyle>
          <a:p xmlns:a="http://schemas.openxmlformats.org/drawingml/2006/main">
            <a:pPr>
              <a:defRPr sz="2550" b="1">
                <a:solidFill>
                  <a:srgbClr val="084BCC"/>
                </a:solidFill>
                <a:latin typeface="NanumGothic"/>
                <a:ea typeface="NanumGothic"/>
                <a:cs typeface="NanumGothic"/>
              </a:defRPr>
            </a:pPr>
            <a:r>
              <a:rPr sz="2550" b="1">
                <a:solidFill>
                  <a:srgbClr val="084BCC"/>
                </a:solidFill>
                <a:latin typeface="NanumGothic"/>
                <a:ea typeface="NanumGothic"/>
                <a:cs typeface="NanumGothic"/>
              </a:rPr>
              <a:t>소싱과 품질 관리</a:t>
            </a:r>
          </a:p>
        </p:txBody>
      </p:sp>
      <p:sp>
        <p:nvSpPr>
          <p:cNvPr id="7" name="">
            <a:extLst xmlns:a="http://schemas.openxmlformats.org/drawingml/2006/main">
              <a:ext uri="{FF2B5EF4-FFF2-40B4-BE49-F238E27FC236}">
                <a16:creationId xmlns:a16="http://schemas.microsoft.com/office/drawing/2014/main" id="{52D6CDE1-32E8-48E0-841D-F12C48F5DEAA}"/>
              </a:ext>
            </a:extLst>
          </p:cNvPr>
          <p:cNvSpPr>
            <a:spLocks xmlns:a="http://schemas.openxmlformats.org/drawingml/2006/main" noGrp="1"/>
          </p:cNvSpPr>
          <p:nvPr/>
        </p:nvSpPr>
        <p:spPr>
          <a:xfrm xmlns:a="http://schemas.openxmlformats.org/drawingml/2006/main">
            <a:off x="11430000" y="6391275"/>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084BCC"/>
                </a:solidFill>
                <a:latin typeface="NanumGothic"/>
                <a:ea typeface="NanumGothic"/>
                <a:cs typeface="NanumGothic"/>
              </a:defRPr>
            </a:defPPr>
          </a:lstStyle>
          <a:p xmlns:a="http://schemas.openxmlformats.org/drawingml/2006/main">
            <a:pPr>
              <a:defRPr sz="1275" b="0">
                <a:solidFill>
                  <a:srgbClr val="084BCC"/>
                </a:solidFill>
                <a:latin typeface="NanumGothic"/>
                <a:ea typeface="NanumGothic"/>
                <a:cs typeface="NanumGothic"/>
              </a:defRPr>
            </a:pPr>
            <a:r>
              <a:rPr sz="1275" b="0">
                <a:solidFill>
                  <a:srgbClr val="084BCC"/>
                </a:solidFill>
                <a:latin typeface="NanumGothic"/>
                <a:ea typeface="NanumGothic"/>
                <a:cs typeface="NanumGothic"/>
              </a:rPr>
              <a:t>08</a:t>
            </a:r>
          </a:p>
        </p:txBody>
      </p:sp>
      <p:sp>
        <p:nvSpPr>
          <p:cNvPr id="8" name="">
            <a:extLst xmlns:a="http://schemas.openxmlformats.org/drawingml/2006/main">
              <a:ext uri="{FF2B5EF4-FFF2-40B4-BE49-F238E27FC236}">
                <a16:creationId xmlns:a16="http://schemas.microsoft.com/office/drawing/2014/main" id="{D045D91C-C7D7-4233-9071-0D97D50BC437}"/>
              </a:ext>
            </a:extLst>
          </p:cNvPr>
          <p:cNvSpPr>
            <a:spLocks xmlns:a="http://schemas.openxmlformats.org/drawingml/2006/main" noGrp="1"/>
          </p:cNvSpPr>
          <p:nvPr/>
        </p:nvSpPr>
        <p:spPr>
          <a:xfrm xmlns:a="http://schemas.openxmlformats.org/drawingml/2006/main">
            <a:off x="5762625" y="6238875"/>
            <a:ext cx="542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576580"/>
                </a:solidFill>
                <a:latin typeface="NanumGothic"/>
                <a:ea typeface="NanumGothic"/>
                <a:cs typeface="NanumGothic"/>
              </a:defRPr>
            </a:defPPr>
          </a:lstStyle>
          <a:p xmlns:a="http://schemas.openxmlformats.org/drawingml/2006/main">
            <a:pPr>
              <a:defRPr sz="1050" b="0">
                <a:solidFill>
                  <a:srgbClr val="576580"/>
                </a:solidFill>
                <a:latin typeface="NanumGothic"/>
                <a:ea typeface="NanumGothic"/>
                <a:cs typeface="NanumGothic"/>
              </a:defRPr>
            </a:pPr>
            <a:r>
              <a:rPr sz="1050" b="0">
                <a:solidFill>
                  <a:srgbClr val="576580"/>
                </a:solidFill>
                <a:latin typeface="NanumGothic"/>
                <a:ea typeface="NanumGothic"/>
                <a:cs typeface="NanumGothic"/>
              </a:rPr>
              <a:t>운영안 제안 / 공급처·검수 기준·물류 주체·서비스 기준 확정 필요</a:t>
            </a:r>
          </a:p>
        </p:txBody>
      </p:sp>
      <p:sp>
        <p:nvSpPr>
          <p:cNvPr id="9" name="">
            <a:extLst xmlns:a="http://schemas.openxmlformats.org/drawingml/2006/main">
              <a:ext uri="{FF2B5EF4-FFF2-40B4-BE49-F238E27FC236}">
                <a16:creationId xmlns:a16="http://schemas.microsoft.com/office/drawing/2014/main" id="{E9EF9F72-4DDA-4BF4-AADA-6A7A58E774F7}"/>
              </a:ext>
            </a:extLst>
          </p:cNvPr>
          <p:cNvSpPr>
            <a:spLocks xmlns:a="http://schemas.openxmlformats.org/drawingml/2006/main" noGrp="1"/>
          </p:cNvSpPr>
          <p:nvPr/>
        </p:nvSpPr>
        <p:spPr>
          <a:xfrm xmlns:a="http://schemas.openxmlformats.org/drawingml/2006/main">
            <a:off x="5762625" y="1219200"/>
            <a:ext cx="5857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084BCC"/>
                </a:solidFill>
                <a:latin typeface="NanumGothic"/>
                <a:ea typeface="NanumGothic"/>
                <a:cs typeface="NanumGothic"/>
              </a:defRPr>
            </a:defPPr>
          </a:lstStyle>
          <a:p xmlns:a="http://schemas.openxmlformats.org/drawingml/2006/main">
            <a:pPr>
              <a:defRPr sz="1350" b="0">
                <a:solidFill>
                  <a:srgbClr val="084BCC"/>
                </a:solidFill>
                <a:latin typeface="NanumGothic"/>
                <a:ea typeface="NanumGothic"/>
                <a:cs typeface="NanumGothic"/>
              </a:defRPr>
            </a:pPr>
            <a:r>
              <a:rPr sz="1350" b="0">
                <a:solidFill>
                  <a:srgbClr val="084BCC"/>
                </a:solidFill>
                <a:latin typeface="NanumGothic"/>
                <a:ea typeface="NanumGothic"/>
                <a:cs typeface="NanumGothic"/>
              </a:rPr>
              <a:t>소싱·품질 관리 / 운영안</a:t>
            </a:r>
          </a:p>
        </p:txBody>
      </p:sp>
      <p:sp>
        <p:nvSpPr>
          <p:cNvPr id="10" name="">
            <a:extLst xmlns:a="http://schemas.openxmlformats.org/drawingml/2006/main">
              <a:ext uri="{FF2B5EF4-FFF2-40B4-BE49-F238E27FC236}">
                <a16:creationId xmlns:a16="http://schemas.microsoft.com/office/drawing/2014/main" id="{E2332EA2-D083-40CF-8134-45ACA4251B89}"/>
              </a:ext>
            </a:extLst>
          </p:cNvPr>
          <p:cNvSpPr>
            <a:spLocks xmlns:a="http://schemas.openxmlformats.org/drawingml/2006/main" noGrp="1"/>
          </p:cNvSpPr>
          <p:nvPr/>
        </p:nvSpPr>
        <p:spPr>
          <a:xfrm xmlns:a="http://schemas.openxmlformats.org/drawingml/2006/main">
            <a:off x="5762625" y="145732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01</a:t>
            </a:r>
          </a:p>
        </p:txBody>
      </p:sp>
      <p:sp>
        <p:nvSpPr>
          <p:cNvPr id="11" name="">
            <a:extLst xmlns:a="http://schemas.openxmlformats.org/drawingml/2006/main">
              <a:ext uri="{FF2B5EF4-FFF2-40B4-BE49-F238E27FC236}">
                <a16:creationId xmlns:a16="http://schemas.microsoft.com/office/drawing/2014/main" id="{471B9FA1-963B-4D4D-AF2A-1943EF354C8D}"/>
              </a:ext>
            </a:extLst>
          </p:cNvPr>
          <p:cNvSpPr>
            <a:spLocks xmlns:a="http://schemas.openxmlformats.org/drawingml/2006/main" noGrp="1"/>
          </p:cNvSpPr>
          <p:nvPr/>
        </p:nvSpPr>
        <p:spPr>
          <a:xfrm xmlns:a="http://schemas.openxmlformats.org/drawingml/2006/main">
            <a:off x="6353175" y="1457325"/>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목표 가격에 맞춘 소싱</a:t>
            </a:r>
          </a:p>
        </p:txBody>
      </p:sp>
      <p:sp>
        <p:nvSpPr>
          <p:cNvPr id="12" name="">
            <a:extLst xmlns:a="http://schemas.openxmlformats.org/drawingml/2006/main">
              <a:ext uri="{FF2B5EF4-FFF2-40B4-BE49-F238E27FC236}">
                <a16:creationId xmlns:a16="http://schemas.microsoft.com/office/drawing/2014/main" id="{1416B728-0752-452D-9765-93EF51BA1287}"/>
              </a:ext>
            </a:extLst>
          </p:cNvPr>
          <p:cNvSpPr>
            <a:spLocks xmlns:a="http://schemas.openxmlformats.org/drawingml/2006/main" noGrp="1"/>
          </p:cNvSpPr>
          <p:nvPr/>
        </p:nvSpPr>
        <p:spPr>
          <a:xfrm xmlns:a="http://schemas.openxmlformats.org/drawingml/2006/main">
            <a:off x="6353175" y="195262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판매가격과 도착원가를 함께 검토하고</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최소주문수량·납기·포장 조건을 확인</a:t>
            </a:r>
          </a:p>
        </p:txBody>
      </p:sp>
      <p:sp>
        <p:nvSpPr>
          <p:cNvPr id="13" name="">
            <a:extLst xmlns:a="http://schemas.openxmlformats.org/drawingml/2006/main">
              <a:ext uri="{FF2B5EF4-FFF2-40B4-BE49-F238E27FC236}">
                <a16:creationId xmlns:a16="http://schemas.microsoft.com/office/drawing/2014/main" id="{97B513BA-8A5D-40F2-8EB6-F5041C7C10BA}"/>
              </a:ext>
            </a:extLst>
          </p:cNvPr>
          <p:cNvSpPr>
            <a:spLocks xmlns:a="http://schemas.openxmlformats.org/drawingml/2006/main" noGrp="1"/>
          </p:cNvSpPr>
          <p:nvPr/>
        </p:nvSpPr>
        <p:spPr>
          <a:xfrm xmlns:a="http://schemas.openxmlformats.org/drawingml/2006/main">
            <a:off x="5762625" y="29146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02</a:t>
            </a:r>
          </a:p>
        </p:txBody>
      </p:sp>
      <p:sp>
        <p:nvSpPr>
          <p:cNvPr id="14" name="">
            <a:extLst xmlns:a="http://schemas.openxmlformats.org/drawingml/2006/main">
              <a:ext uri="{FF2B5EF4-FFF2-40B4-BE49-F238E27FC236}">
                <a16:creationId xmlns:a16="http://schemas.microsoft.com/office/drawing/2014/main" id="{C6834345-878D-4C05-8108-7BCEF2E4DFC8}"/>
              </a:ext>
            </a:extLst>
          </p:cNvPr>
          <p:cNvSpPr>
            <a:spLocks xmlns:a="http://schemas.openxmlformats.org/drawingml/2006/main" noGrp="1"/>
          </p:cNvSpPr>
          <p:nvPr/>
        </p:nvSpPr>
        <p:spPr>
          <a:xfrm xmlns:a="http://schemas.openxmlformats.org/drawingml/2006/main">
            <a:off x="6353175" y="2914650"/>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입고 전 상품 확인</a:t>
            </a:r>
          </a:p>
        </p:txBody>
      </p:sp>
      <p:sp>
        <p:nvSpPr>
          <p:cNvPr id="15" name="">
            <a:extLst xmlns:a="http://schemas.openxmlformats.org/drawingml/2006/main">
              <a:ext uri="{FF2B5EF4-FFF2-40B4-BE49-F238E27FC236}">
                <a16:creationId xmlns:a16="http://schemas.microsoft.com/office/drawing/2014/main" id="{814E7FA8-EC67-4B21-9449-184AD10662AD}"/>
              </a:ext>
            </a:extLst>
          </p:cNvPr>
          <p:cNvSpPr>
            <a:spLocks xmlns:a="http://schemas.openxmlformats.org/drawingml/2006/main" noGrp="1"/>
          </p:cNvSpPr>
          <p:nvPr/>
        </p:nvSpPr>
        <p:spPr>
          <a:xfrm xmlns:a="http://schemas.openxmlformats.org/drawingml/2006/main">
            <a:off x="6353175" y="3409950"/>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샘플의 착화감·마감·사이즈를 점검하고</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표시사항과 원산지 표기 확인 절차를 수립</a:t>
            </a:r>
          </a:p>
        </p:txBody>
      </p:sp>
      <p:sp>
        <p:nvSpPr>
          <p:cNvPr id="16" name="">
            <a:extLst xmlns:a="http://schemas.openxmlformats.org/drawingml/2006/main">
              <a:ext uri="{FF2B5EF4-FFF2-40B4-BE49-F238E27FC236}">
                <a16:creationId xmlns:a16="http://schemas.microsoft.com/office/drawing/2014/main" id="{8F8D4244-16F7-4342-851F-4F0AE49E3AEB}"/>
              </a:ext>
            </a:extLst>
          </p:cNvPr>
          <p:cNvSpPr>
            <a:spLocks xmlns:a="http://schemas.openxmlformats.org/drawingml/2006/main" noGrp="1"/>
          </p:cNvSpPr>
          <p:nvPr/>
        </p:nvSpPr>
        <p:spPr>
          <a:xfrm xmlns:a="http://schemas.openxmlformats.org/drawingml/2006/main">
            <a:off x="5762625" y="43719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03</a:t>
            </a:r>
          </a:p>
        </p:txBody>
      </p:sp>
      <p:sp>
        <p:nvSpPr>
          <p:cNvPr id="17" name="">
            <a:extLst xmlns:a="http://schemas.openxmlformats.org/drawingml/2006/main">
              <a:ext uri="{FF2B5EF4-FFF2-40B4-BE49-F238E27FC236}">
                <a16:creationId xmlns:a16="http://schemas.microsoft.com/office/drawing/2014/main" id="{FB2AF08C-BB4A-4574-9FFD-B4DA3E4111BA}"/>
              </a:ext>
            </a:extLst>
          </p:cNvPr>
          <p:cNvSpPr>
            <a:spLocks xmlns:a="http://schemas.openxmlformats.org/drawingml/2006/main" noGrp="1"/>
          </p:cNvSpPr>
          <p:nvPr/>
        </p:nvSpPr>
        <p:spPr>
          <a:xfrm xmlns:a="http://schemas.openxmlformats.org/drawingml/2006/main">
            <a:off x="6353175" y="4371975"/>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판매 이후 품질 관리</a:t>
            </a:r>
          </a:p>
        </p:txBody>
      </p:sp>
      <p:sp>
        <p:nvSpPr>
          <p:cNvPr id="18" name="">
            <a:extLst xmlns:a="http://schemas.openxmlformats.org/drawingml/2006/main">
              <a:ext uri="{FF2B5EF4-FFF2-40B4-BE49-F238E27FC236}">
                <a16:creationId xmlns:a16="http://schemas.microsoft.com/office/drawing/2014/main" id="{508A1846-2E09-47DF-B2AF-90164BC02DF4}"/>
              </a:ext>
            </a:extLst>
          </p:cNvPr>
          <p:cNvSpPr>
            <a:spLocks xmlns:a="http://schemas.openxmlformats.org/drawingml/2006/main" noGrp="1"/>
          </p:cNvSpPr>
          <p:nvPr/>
        </p:nvSpPr>
        <p:spPr>
          <a:xfrm xmlns:a="http://schemas.openxmlformats.org/drawingml/2006/main">
            <a:off x="6353175" y="486727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불량·교환 사유를 기록해 공급처에 전달하고</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후속 발주와 상품 개선에 반영</a:t>
            </a:r>
          </a:p>
        </p:txBody>
      </p:sp>
    </p:spTree>
    <p:extLst>
      <p:ext uri="{BB962C8B-B14F-4D97-AF65-F5344CB8AC3E}">
        <p14:creationId xmlns:p14="http://schemas.microsoft.com/office/powerpoint/2010/main" val="205134537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EB525078-A3A5-41A6-89C4-79D6382AF7B6}"/>
              </a:ext>
            </a:extLst>
          </p:cNvPr>
          <p:cNvSpPr>
            <a:spLocks xmlns:a="http://schemas.openxmlformats.org/drawingml/2006/main" noGrp="1"/>
          </p:cNvSpPr>
          <p:nvPr/>
        </p:nvSpPr>
        <p:spPr>
          <a:xfrm xmlns:a="http://schemas.openxmlformats.org/drawingml/2006/main">
            <a:off x="0" y="0"/>
            <a:ext cx="5334000" cy="6858000"/>
          </a:xfrm>
          <a:prstGeom xmlns:a="http://schemas.openxmlformats.org/drawingml/2006/main" prst="rect">
            <a:avLst/>
          </a:prstGeom>
          <a:solidFill xmlns:a="http://schemas.openxmlformats.org/drawingml/2006/main">
            <a:srgbClr val="084BCC"/>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434CB649-625A-4FFB-B876-CCFD0D5FBA5D}"/>
              </a:ext>
            </a:extLst>
          </p:cNvPr>
          <p:cNvPicPr>
            <a:picLocks xmlns:a="http://schemas.openxmlformats.org/drawingml/2006/main" noChangeAspect="1"/>
          </p:cNvPicPr>
          <p:nvPr/>
        </p:nvPicPr>
        <p:blipFill>
          <a:blip xmlns:r="http://schemas.openxmlformats.org/officeDocument/2006/relationships" xmlns:a="http://schemas.openxmlformats.org/drawingml/2006/main" r:embed="R5e2f99c2ec874d40"/>
          <a:stretch xmlns:a="http://schemas.openxmlformats.org/drawingml/2006/main"/>
        </p:blipFill>
        <p:spPr>
          <a:xfrm xmlns:a="http://schemas.openxmlformats.org/drawingml/2006/main">
            <a:off x="323850" y="402737"/>
            <a:ext cx="3162300" cy="1118576"/>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A4399FC6-81A8-4FB0-9A53-5450B3EDE1D7}"/>
              </a:ext>
            </a:extLst>
          </p:cNvPr>
          <p:cNvPicPr>
            <a:picLocks xmlns:a="http://schemas.openxmlformats.org/drawingml/2006/main" noChangeAspect="1"/>
          </p:cNvPicPr>
          <p:nvPr/>
        </p:nvPicPr>
        <p:blipFill>
          <a:blip xmlns:r="http://schemas.openxmlformats.org/officeDocument/2006/relationships" xmlns:a="http://schemas.openxmlformats.org/drawingml/2006/main" r:embed="R5847d139eb9b41ba"/>
          <a:stretch xmlns:a="http://schemas.openxmlformats.org/drawingml/2006/main"/>
        </p:blipFill>
        <p:spPr>
          <a:xfrm xmlns:a="http://schemas.openxmlformats.org/drawingml/2006/main">
            <a:off x="1417" y="1762125"/>
            <a:ext cx="5331166" cy="30003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1F782F7-FB14-4058-B0E5-54EC21BB0C05}"/>
              </a:ext>
            </a:extLst>
          </p:cNvPr>
          <p:cNvSpPr>
            <a:spLocks xmlns:a="http://schemas.openxmlformats.org/drawingml/2006/main" noGrp="1"/>
          </p:cNvSpPr>
          <p:nvPr/>
        </p:nvSpPr>
        <p:spPr>
          <a:xfrm xmlns:a="http://schemas.openxmlformats.org/drawingml/2006/main">
            <a:off x="323850" y="5143500"/>
            <a:ext cx="46863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FFFFFF"/>
                </a:solidFill>
                <a:latin typeface="NanumGothic"/>
                <a:ea typeface="NanumGothic"/>
                <a:cs typeface="NanumGothic"/>
              </a:defRPr>
            </a:defPPr>
          </a:lstStyle>
          <a:p xmlns:a="http://schemas.openxmlformats.org/drawingml/2006/main">
            <a:pPr>
              <a:defRPr sz="2325" b="1">
                <a:solidFill>
                  <a:srgbClr val="FFFFFF"/>
                </a:solidFill>
                <a:latin typeface="NanumGothic"/>
                <a:ea typeface="NanumGothic"/>
                <a:cs typeface="NanumGothic"/>
              </a:defRPr>
            </a:pPr>
            <a:r>
              <a:rPr sz="2325" b="1">
                <a:solidFill>
                  <a:srgbClr val="FFFFFF"/>
                </a:solidFill>
                <a:latin typeface="NanumGothic"/>
                <a:ea typeface="NanumGothic"/>
                <a:cs typeface="NanumGothic"/>
              </a:rPr>
              <a:t>쉽게 고르고 편하게 구매하는 매장</a:t>
            </a:r>
          </a:p>
        </p:txBody>
      </p:sp>
      <p:sp>
        <p:nvSpPr>
          <p:cNvPr id="5" name="">
            <a:extLst xmlns:a="http://schemas.openxmlformats.org/drawingml/2006/main">
              <a:ext uri="{FF2B5EF4-FFF2-40B4-BE49-F238E27FC236}">
                <a16:creationId xmlns:a16="http://schemas.microsoft.com/office/drawing/2014/main" id="{3B588F0C-118D-411C-86C6-C2F4167263DD}"/>
              </a:ext>
            </a:extLst>
          </p:cNvPr>
          <p:cNvSpPr>
            <a:spLocks xmlns:a="http://schemas.openxmlformats.org/drawingml/2006/main" noGrp="1"/>
          </p:cNvSpPr>
          <p:nvPr/>
        </p:nvSpPr>
        <p:spPr>
          <a:xfrm xmlns:a="http://schemas.openxmlformats.org/drawingml/2006/main">
            <a:off x="323850" y="6486525"/>
            <a:ext cx="4476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FFFFFF"/>
                </a:solidFill>
                <a:latin typeface="NanumGothic"/>
                <a:ea typeface="NanumGothic"/>
                <a:cs typeface="NanumGothic"/>
              </a:defRPr>
            </a:defPPr>
          </a:lstStyle>
          <a:p xmlns:a="http://schemas.openxmlformats.org/drawingml/2006/main">
            <a:pPr>
              <a:defRPr sz="1050" b="0">
                <a:solidFill>
                  <a:srgbClr val="FFFFFF"/>
                </a:solidFill>
                <a:latin typeface="NanumGothic"/>
                <a:ea typeface="NanumGothic"/>
                <a:cs typeface="NanumGothic"/>
              </a:defRPr>
            </a:pPr>
            <a:r>
              <a:rPr sz="1050" b="0">
                <a:solidFill>
                  <a:srgbClr val="FFFFFF"/>
                </a:solidFill>
                <a:latin typeface="NanumGothic"/>
                <a:ea typeface="NanumGothic"/>
                <a:cs typeface="NanumGothic"/>
              </a:rPr>
              <a:t>AI 콘셉트 이미지</a:t>
            </a:r>
          </a:p>
        </p:txBody>
      </p:sp>
      <p:sp>
        <p:nvSpPr>
          <p:cNvPr id="6" name="">
            <a:extLst xmlns:a="http://schemas.openxmlformats.org/drawingml/2006/main">
              <a:ext uri="{FF2B5EF4-FFF2-40B4-BE49-F238E27FC236}">
                <a16:creationId xmlns:a16="http://schemas.microsoft.com/office/drawing/2014/main" id="{C8118305-F1D5-4B3F-B3F5-94D799F13893}"/>
              </a:ext>
            </a:extLst>
          </p:cNvPr>
          <p:cNvSpPr>
            <a:spLocks xmlns:a="http://schemas.openxmlformats.org/drawingml/2006/main" noGrp="1"/>
          </p:cNvSpPr>
          <p:nvPr/>
        </p:nvSpPr>
        <p:spPr>
          <a:xfrm xmlns:a="http://schemas.openxmlformats.org/drawingml/2006/main">
            <a:off x="5762625" y="428625"/>
            <a:ext cx="5905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084BCC"/>
                </a:solidFill>
                <a:latin typeface="NanumGothic"/>
                <a:ea typeface="NanumGothic"/>
                <a:cs typeface="NanumGothic"/>
              </a:defRPr>
            </a:defPPr>
          </a:lstStyle>
          <a:p xmlns:a="http://schemas.openxmlformats.org/drawingml/2006/main">
            <a:pPr>
              <a:defRPr sz="2550" b="1">
                <a:solidFill>
                  <a:srgbClr val="084BCC"/>
                </a:solidFill>
                <a:latin typeface="NanumGothic"/>
                <a:ea typeface="NanumGothic"/>
                <a:cs typeface="NanumGothic"/>
              </a:defRPr>
            </a:pPr>
            <a:r>
              <a:rPr sz="2550" b="1">
                <a:solidFill>
                  <a:srgbClr val="084BCC"/>
                </a:solidFill>
                <a:latin typeface="NanumGothic"/>
                <a:ea typeface="NanumGothic"/>
                <a:cs typeface="NanumGothic"/>
              </a:rPr>
              <a:t>매장과 공급 운영</a:t>
            </a:r>
          </a:p>
        </p:txBody>
      </p:sp>
      <p:sp>
        <p:nvSpPr>
          <p:cNvPr id="7" name="">
            <a:extLst xmlns:a="http://schemas.openxmlformats.org/drawingml/2006/main">
              <a:ext uri="{FF2B5EF4-FFF2-40B4-BE49-F238E27FC236}">
                <a16:creationId xmlns:a16="http://schemas.microsoft.com/office/drawing/2014/main" id="{A369EC34-A9DE-4604-955F-D20966A607CC}"/>
              </a:ext>
            </a:extLst>
          </p:cNvPr>
          <p:cNvSpPr>
            <a:spLocks xmlns:a="http://schemas.openxmlformats.org/drawingml/2006/main" noGrp="1"/>
          </p:cNvSpPr>
          <p:nvPr/>
        </p:nvSpPr>
        <p:spPr>
          <a:xfrm xmlns:a="http://schemas.openxmlformats.org/drawingml/2006/main">
            <a:off x="11430000" y="6391275"/>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084BCC"/>
                </a:solidFill>
                <a:latin typeface="NanumGothic"/>
                <a:ea typeface="NanumGothic"/>
                <a:cs typeface="NanumGothic"/>
              </a:defRPr>
            </a:defPPr>
          </a:lstStyle>
          <a:p xmlns:a="http://schemas.openxmlformats.org/drawingml/2006/main">
            <a:pPr>
              <a:defRPr sz="1275" b="0">
                <a:solidFill>
                  <a:srgbClr val="084BCC"/>
                </a:solidFill>
                <a:latin typeface="NanumGothic"/>
                <a:ea typeface="NanumGothic"/>
                <a:cs typeface="NanumGothic"/>
              </a:defRPr>
            </a:pPr>
            <a:r>
              <a:rPr sz="1275" b="0">
                <a:solidFill>
                  <a:srgbClr val="084BCC"/>
                </a:solidFill>
                <a:latin typeface="NanumGothic"/>
                <a:ea typeface="NanumGothic"/>
                <a:cs typeface="NanumGothic"/>
              </a:rPr>
              <a:t>09</a:t>
            </a:r>
          </a:p>
        </p:txBody>
      </p:sp>
      <p:sp>
        <p:nvSpPr>
          <p:cNvPr id="8" name="">
            <a:extLst xmlns:a="http://schemas.openxmlformats.org/drawingml/2006/main">
              <a:ext uri="{FF2B5EF4-FFF2-40B4-BE49-F238E27FC236}">
                <a16:creationId xmlns:a16="http://schemas.microsoft.com/office/drawing/2014/main" id="{F5CD8F64-87BF-4EF5-9D0F-4D424FA1E460}"/>
              </a:ext>
            </a:extLst>
          </p:cNvPr>
          <p:cNvSpPr>
            <a:spLocks xmlns:a="http://schemas.openxmlformats.org/drawingml/2006/main" noGrp="1"/>
          </p:cNvSpPr>
          <p:nvPr/>
        </p:nvSpPr>
        <p:spPr>
          <a:xfrm xmlns:a="http://schemas.openxmlformats.org/drawingml/2006/main">
            <a:off x="5762625" y="6238875"/>
            <a:ext cx="542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576580"/>
                </a:solidFill>
                <a:latin typeface="NanumGothic"/>
                <a:ea typeface="NanumGothic"/>
                <a:cs typeface="NanumGothic"/>
              </a:defRPr>
            </a:defPPr>
          </a:lstStyle>
          <a:p xmlns:a="http://schemas.openxmlformats.org/drawingml/2006/main">
            <a:pPr>
              <a:defRPr sz="1050" b="0">
                <a:solidFill>
                  <a:srgbClr val="576580"/>
                </a:solidFill>
                <a:latin typeface="NanumGothic"/>
                <a:ea typeface="NanumGothic"/>
                <a:cs typeface="NanumGothic"/>
              </a:defRPr>
            </a:pPr>
            <a:r>
              <a:rPr sz="1050" b="0">
                <a:solidFill>
                  <a:srgbClr val="576580"/>
                </a:solidFill>
                <a:latin typeface="NanumGothic"/>
                <a:ea typeface="NanumGothic"/>
                <a:cs typeface="NanumGothic"/>
              </a:rPr>
              <a:t>매장 운영안 제안 / 매장 규모·인력·보충 주기·재고 기준 확정 필요</a:t>
            </a:r>
          </a:p>
        </p:txBody>
      </p:sp>
      <p:sp>
        <p:nvSpPr>
          <p:cNvPr id="9" name="">
            <a:extLst xmlns:a="http://schemas.openxmlformats.org/drawingml/2006/main">
              <a:ext uri="{FF2B5EF4-FFF2-40B4-BE49-F238E27FC236}">
                <a16:creationId xmlns:a16="http://schemas.microsoft.com/office/drawing/2014/main" id="{03B283BB-9E1A-4E5E-91B7-4DA22F27776B}"/>
              </a:ext>
            </a:extLst>
          </p:cNvPr>
          <p:cNvSpPr>
            <a:spLocks xmlns:a="http://schemas.openxmlformats.org/drawingml/2006/main" noGrp="1"/>
          </p:cNvSpPr>
          <p:nvPr/>
        </p:nvSpPr>
        <p:spPr>
          <a:xfrm xmlns:a="http://schemas.openxmlformats.org/drawingml/2006/main">
            <a:off x="5762625" y="1219200"/>
            <a:ext cx="5857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084BCC"/>
                </a:solidFill>
                <a:latin typeface="NanumGothic"/>
                <a:ea typeface="NanumGothic"/>
                <a:cs typeface="NanumGothic"/>
              </a:defRPr>
            </a:defPPr>
          </a:lstStyle>
          <a:p xmlns:a="http://schemas.openxmlformats.org/drawingml/2006/main">
            <a:pPr>
              <a:defRPr sz="1350" b="0">
                <a:solidFill>
                  <a:srgbClr val="084BCC"/>
                </a:solidFill>
                <a:latin typeface="NanumGothic"/>
                <a:ea typeface="NanumGothic"/>
                <a:cs typeface="NanumGothic"/>
              </a:defRPr>
            </a:pPr>
            <a:r>
              <a:rPr sz="1350" b="0">
                <a:solidFill>
                  <a:srgbClr val="084BCC"/>
                </a:solidFill>
                <a:latin typeface="NanumGothic"/>
                <a:ea typeface="NanumGothic"/>
                <a:cs typeface="NanumGothic"/>
              </a:rPr>
              <a:t>가격대가 보이는 진열 / 판매에 맞춘 재고 보충</a:t>
            </a:r>
          </a:p>
        </p:txBody>
      </p:sp>
      <p:sp>
        <p:nvSpPr>
          <p:cNvPr id="10" name="">
            <a:extLst xmlns:a="http://schemas.openxmlformats.org/drawingml/2006/main">
              <a:ext uri="{FF2B5EF4-FFF2-40B4-BE49-F238E27FC236}">
                <a16:creationId xmlns:a16="http://schemas.microsoft.com/office/drawing/2014/main" id="{050C8DC2-8827-45B6-BF6B-1E2C2F1AF141}"/>
              </a:ext>
            </a:extLst>
          </p:cNvPr>
          <p:cNvSpPr>
            <a:spLocks xmlns:a="http://schemas.openxmlformats.org/drawingml/2006/main" noGrp="1"/>
          </p:cNvSpPr>
          <p:nvPr/>
        </p:nvSpPr>
        <p:spPr>
          <a:xfrm xmlns:a="http://schemas.openxmlformats.org/drawingml/2006/main">
            <a:off x="5762625" y="145732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01</a:t>
            </a:r>
          </a:p>
        </p:txBody>
      </p:sp>
      <p:sp>
        <p:nvSpPr>
          <p:cNvPr id="11" name="">
            <a:extLst xmlns:a="http://schemas.openxmlformats.org/drawingml/2006/main">
              <a:ext uri="{FF2B5EF4-FFF2-40B4-BE49-F238E27FC236}">
                <a16:creationId xmlns:a16="http://schemas.microsoft.com/office/drawing/2014/main" id="{42F8C806-5DC5-4630-B166-341CD2D75852}"/>
              </a:ext>
            </a:extLst>
          </p:cNvPr>
          <p:cNvSpPr>
            <a:spLocks xmlns:a="http://schemas.openxmlformats.org/drawingml/2006/main" noGrp="1"/>
          </p:cNvSpPr>
          <p:nvPr/>
        </p:nvSpPr>
        <p:spPr>
          <a:xfrm xmlns:a="http://schemas.openxmlformats.org/drawingml/2006/main">
            <a:off x="6353175" y="1457325"/>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가격과 용도가 분명한 진열</a:t>
            </a:r>
          </a:p>
        </p:txBody>
      </p:sp>
      <p:sp>
        <p:nvSpPr>
          <p:cNvPr id="12" name="">
            <a:extLst xmlns:a="http://schemas.openxmlformats.org/drawingml/2006/main">
              <a:ext uri="{FF2B5EF4-FFF2-40B4-BE49-F238E27FC236}">
                <a16:creationId xmlns:a16="http://schemas.microsoft.com/office/drawing/2014/main" id="{6E86A9C4-03BE-4F5E-BB94-67AF2277913B}"/>
              </a:ext>
            </a:extLst>
          </p:cNvPr>
          <p:cNvSpPr>
            <a:spLocks xmlns:a="http://schemas.openxmlformats.org/drawingml/2006/main" noGrp="1"/>
          </p:cNvSpPr>
          <p:nvPr/>
        </p:nvSpPr>
        <p:spPr>
          <a:xfrm xmlns:a="http://schemas.openxmlformats.org/drawingml/2006/main">
            <a:off x="6353175" y="195262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가격대·상품군·사이즈를 알아보기 쉽게 안내해</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고객이 원하는 상품을 직접 찾도록 구성</a:t>
            </a:r>
          </a:p>
        </p:txBody>
      </p:sp>
      <p:sp>
        <p:nvSpPr>
          <p:cNvPr id="13" name="">
            <a:extLst xmlns:a="http://schemas.openxmlformats.org/drawingml/2006/main">
              <a:ext uri="{FF2B5EF4-FFF2-40B4-BE49-F238E27FC236}">
                <a16:creationId xmlns:a16="http://schemas.microsoft.com/office/drawing/2014/main" id="{9D1AC362-42BC-449A-B26F-60B5F021CB4B}"/>
              </a:ext>
            </a:extLst>
          </p:cNvPr>
          <p:cNvSpPr>
            <a:spLocks xmlns:a="http://schemas.openxmlformats.org/drawingml/2006/main" noGrp="1"/>
          </p:cNvSpPr>
          <p:nvPr/>
        </p:nvSpPr>
        <p:spPr>
          <a:xfrm xmlns:a="http://schemas.openxmlformats.org/drawingml/2006/main">
            <a:off x="5762625" y="29146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02</a:t>
            </a:r>
          </a:p>
        </p:txBody>
      </p:sp>
      <p:sp>
        <p:nvSpPr>
          <p:cNvPr id="14" name="">
            <a:extLst xmlns:a="http://schemas.openxmlformats.org/drawingml/2006/main">
              <a:ext uri="{FF2B5EF4-FFF2-40B4-BE49-F238E27FC236}">
                <a16:creationId xmlns:a16="http://schemas.microsoft.com/office/drawing/2014/main" id="{91FBE9F1-D903-4033-9F4C-559AF646916B}"/>
              </a:ext>
            </a:extLst>
          </p:cNvPr>
          <p:cNvSpPr>
            <a:spLocks xmlns:a="http://schemas.openxmlformats.org/drawingml/2006/main" noGrp="1"/>
          </p:cNvSpPr>
          <p:nvPr/>
        </p:nvSpPr>
        <p:spPr>
          <a:xfrm xmlns:a="http://schemas.openxmlformats.org/drawingml/2006/main">
            <a:off x="6353175" y="2914650"/>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판매 데이터를 활용한 보충</a:t>
            </a:r>
          </a:p>
        </p:txBody>
      </p:sp>
      <p:sp>
        <p:nvSpPr>
          <p:cNvPr id="15" name="">
            <a:extLst xmlns:a="http://schemas.openxmlformats.org/drawingml/2006/main">
              <a:ext uri="{FF2B5EF4-FFF2-40B4-BE49-F238E27FC236}">
                <a16:creationId xmlns:a16="http://schemas.microsoft.com/office/drawing/2014/main" id="{B2317121-9242-4FFE-9EB2-112B5822F106}"/>
              </a:ext>
            </a:extLst>
          </p:cNvPr>
          <p:cNvSpPr>
            <a:spLocks xmlns:a="http://schemas.openxmlformats.org/drawingml/2006/main" noGrp="1"/>
          </p:cNvSpPr>
          <p:nvPr/>
        </p:nvSpPr>
        <p:spPr>
          <a:xfrm xmlns:a="http://schemas.openxmlformats.org/drawingml/2006/main">
            <a:off x="6353175" y="3409950"/>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상품·사이즈별 판매와 잔여 재고를 확인하고</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인기 상품 보충 및 저회전 상품 조정</a:t>
            </a:r>
          </a:p>
        </p:txBody>
      </p:sp>
      <p:sp>
        <p:nvSpPr>
          <p:cNvPr id="16" name="">
            <a:extLst xmlns:a="http://schemas.openxmlformats.org/drawingml/2006/main">
              <a:ext uri="{FF2B5EF4-FFF2-40B4-BE49-F238E27FC236}">
                <a16:creationId xmlns:a16="http://schemas.microsoft.com/office/drawing/2014/main" id="{EB9029FA-9D94-4B72-87A3-855D1ADDA59F}"/>
              </a:ext>
            </a:extLst>
          </p:cNvPr>
          <p:cNvSpPr>
            <a:spLocks xmlns:a="http://schemas.openxmlformats.org/drawingml/2006/main" noGrp="1"/>
          </p:cNvSpPr>
          <p:nvPr/>
        </p:nvSpPr>
        <p:spPr>
          <a:xfrm xmlns:a="http://schemas.openxmlformats.org/drawingml/2006/main">
            <a:off x="5762625" y="43719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03</a:t>
            </a:r>
          </a:p>
        </p:txBody>
      </p:sp>
      <p:sp>
        <p:nvSpPr>
          <p:cNvPr id="17" name="">
            <a:extLst xmlns:a="http://schemas.openxmlformats.org/drawingml/2006/main">
              <a:ext uri="{FF2B5EF4-FFF2-40B4-BE49-F238E27FC236}">
                <a16:creationId xmlns:a16="http://schemas.microsoft.com/office/drawing/2014/main" id="{3F6B87F3-9D24-40C4-8E2B-4A750B4CABD7}"/>
              </a:ext>
            </a:extLst>
          </p:cNvPr>
          <p:cNvSpPr>
            <a:spLocks xmlns:a="http://schemas.openxmlformats.org/drawingml/2006/main" noGrp="1"/>
          </p:cNvSpPr>
          <p:nvPr/>
        </p:nvSpPr>
        <p:spPr>
          <a:xfrm xmlns:a="http://schemas.openxmlformats.org/drawingml/2006/main">
            <a:off x="6353175" y="4371975"/>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매장 간 일관된 운영</a:t>
            </a:r>
          </a:p>
        </p:txBody>
      </p:sp>
      <p:sp>
        <p:nvSpPr>
          <p:cNvPr id="18" name="">
            <a:extLst xmlns:a="http://schemas.openxmlformats.org/drawingml/2006/main">
              <a:ext uri="{FF2B5EF4-FFF2-40B4-BE49-F238E27FC236}">
                <a16:creationId xmlns:a16="http://schemas.microsoft.com/office/drawing/2014/main" id="{FF980E8E-297D-4E0C-84F6-9415B3F67FFD}"/>
              </a:ext>
            </a:extLst>
          </p:cNvPr>
          <p:cNvSpPr>
            <a:spLocks xmlns:a="http://schemas.openxmlformats.org/drawingml/2006/main" noGrp="1"/>
          </p:cNvSpPr>
          <p:nvPr/>
        </p:nvSpPr>
        <p:spPr>
          <a:xfrm xmlns:a="http://schemas.openxmlformats.org/drawingml/2006/main">
            <a:off x="6353175" y="486727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진열·가격표·재고 확인·고객 응대 기준을 정리해</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점포별 실행 품질을 관리</a:t>
            </a:r>
          </a:p>
        </p:txBody>
      </p:sp>
    </p:spTree>
    <p:extLst>
      <p:ext uri="{BB962C8B-B14F-4D97-AF65-F5344CB8AC3E}">
        <p14:creationId xmlns:p14="http://schemas.microsoft.com/office/powerpoint/2010/main" val="19618245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B287B059-9CEA-4529-AE21-70E6DF8C5B35}"/>
              </a:ext>
            </a:extLst>
          </p:cNvPr>
          <p:cNvSpPr>
            <a:spLocks xmlns:a="http://schemas.openxmlformats.org/drawingml/2006/main" noGrp="1"/>
          </p:cNvSpPr>
          <p:nvPr/>
        </p:nvSpPr>
        <p:spPr>
          <a:xfrm xmlns:a="http://schemas.openxmlformats.org/drawingml/2006/main">
            <a:off x="0" y="0"/>
            <a:ext cx="5334000" cy="6858000"/>
          </a:xfrm>
          <a:prstGeom xmlns:a="http://schemas.openxmlformats.org/drawingml/2006/main" prst="rect">
            <a:avLst/>
          </a:prstGeom>
          <a:solidFill xmlns:a="http://schemas.openxmlformats.org/drawingml/2006/main">
            <a:srgbClr val="084BCC"/>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E781B2A6-8783-4B9C-88D2-ECFBD90F75BC}"/>
              </a:ext>
            </a:extLst>
          </p:cNvPr>
          <p:cNvPicPr>
            <a:picLocks xmlns:a="http://schemas.openxmlformats.org/drawingml/2006/main" noChangeAspect="1"/>
          </p:cNvPicPr>
          <p:nvPr/>
        </p:nvPicPr>
        <p:blipFill>
          <a:blip xmlns:r="http://schemas.openxmlformats.org/officeDocument/2006/relationships" xmlns:a="http://schemas.openxmlformats.org/drawingml/2006/main" r:embed="R563086c7662043a3"/>
          <a:stretch xmlns:a="http://schemas.openxmlformats.org/drawingml/2006/main"/>
        </p:blipFill>
        <p:spPr>
          <a:xfrm xmlns:a="http://schemas.openxmlformats.org/drawingml/2006/main">
            <a:off x="323850" y="402737"/>
            <a:ext cx="3162300" cy="1118576"/>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F6FBAED9-FDAF-4E5F-B5E0-41D887EF70EB}"/>
              </a:ext>
            </a:extLst>
          </p:cNvPr>
          <p:cNvPicPr>
            <a:picLocks xmlns:a="http://schemas.openxmlformats.org/drawingml/2006/main" noChangeAspect="1"/>
          </p:cNvPicPr>
          <p:nvPr/>
        </p:nvPicPr>
        <p:blipFill>
          <a:blip xmlns:r="http://schemas.openxmlformats.org/officeDocument/2006/relationships" xmlns:a="http://schemas.openxmlformats.org/drawingml/2006/main" r:embed="R5b3eaa69c41c4384"/>
          <a:stretch xmlns:a="http://schemas.openxmlformats.org/drawingml/2006/main"/>
        </p:blipFill>
        <p:spPr>
          <a:xfrm xmlns:a="http://schemas.openxmlformats.org/drawingml/2006/main">
            <a:off x="1417" y="1762125"/>
            <a:ext cx="5331166" cy="30003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C8B3A5-50BB-4083-AD7A-0A71F21BDA91}"/>
              </a:ext>
            </a:extLst>
          </p:cNvPr>
          <p:cNvSpPr>
            <a:spLocks xmlns:a="http://schemas.openxmlformats.org/drawingml/2006/main" noGrp="1"/>
          </p:cNvSpPr>
          <p:nvPr/>
        </p:nvSpPr>
        <p:spPr>
          <a:xfrm xmlns:a="http://schemas.openxmlformats.org/drawingml/2006/main">
            <a:off x="323850" y="5143500"/>
            <a:ext cx="46863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FFFFFF"/>
                </a:solidFill>
                <a:latin typeface="NanumGothic"/>
                <a:ea typeface="NanumGothic"/>
                <a:cs typeface="NanumGothic"/>
              </a:defRPr>
            </a:defPPr>
          </a:lstStyle>
          <a:p xmlns:a="http://schemas.openxmlformats.org/drawingml/2006/main">
            <a:pPr>
              <a:defRPr sz="2325" b="1">
                <a:solidFill>
                  <a:srgbClr val="FFFFFF"/>
                </a:solidFill>
                <a:latin typeface="NanumGothic"/>
                <a:ea typeface="NanumGothic"/>
                <a:cs typeface="NanumGothic"/>
              </a:defRPr>
            </a:pPr>
            <a:r>
              <a:rPr sz="2325" b="1">
                <a:solidFill>
                  <a:srgbClr val="FFFFFF"/>
                </a:solidFill>
                <a:latin typeface="NanumGothic"/>
                <a:ea typeface="NanumGothic"/>
                <a:cs typeface="NanumGothic"/>
              </a:rPr>
              <a:t>첫 운영에서 검증하고 확장하는 사업</a:t>
            </a:r>
          </a:p>
        </p:txBody>
      </p:sp>
      <p:sp>
        <p:nvSpPr>
          <p:cNvPr id="5" name="">
            <a:extLst xmlns:a="http://schemas.openxmlformats.org/drawingml/2006/main">
              <a:ext uri="{FF2B5EF4-FFF2-40B4-BE49-F238E27FC236}">
                <a16:creationId xmlns:a16="http://schemas.microsoft.com/office/drawing/2014/main" id="{2A12A4DB-6DB0-4B5C-8800-A99F30466488}"/>
              </a:ext>
            </a:extLst>
          </p:cNvPr>
          <p:cNvSpPr>
            <a:spLocks xmlns:a="http://schemas.openxmlformats.org/drawingml/2006/main" noGrp="1"/>
          </p:cNvSpPr>
          <p:nvPr/>
        </p:nvSpPr>
        <p:spPr>
          <a:xfrm xmlns:a="http://schemas.openxmlformats.org/drawingml/2006/main">
            <a:off x="323850" y="6486525"/>
            <a:ext cx="4476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FFFFFF"/>
                </a:solidFill>
                <a:latin typeface="NanumGothic"/>
                <a:ea typeface="NanumGothic"/>
                <a:cs typeface="NanumGothic"/>
              </a:defRPr>
            </a:defPPr>
          </a:lstStyle>
          <a:p xmlns:a="http://schemas.openxmlformats.org/drawingml/2006/main">
            <a:pPr>
              <a:defRPr sz="1050" b="0">
                <a:solidFill>
                  <a:srgbClr val="FFFFFF"/>
                </a:solidFill>
                <a:latin typeface="NanumGothic"/>
                <a:ea typeface="NanumGothic"/>
                <a:cs typeface="NanumGothic"/>
              </a:defRPr>
            </a:pPr>
            <a:r>
              <a:rPr sz="1050" b="0">
                <a:solidFill>
                  <a:srgbClr val="FFFFFF"/>
                </a:solidFill>
                <a:latin typeface="NanumGothic"/>
                <a:ea typeface="NanumGothic"/>
                <a:cs typeface="NanumGothic"/>
              </a:rPr>
              <a:t>AI 콘셉트 이미지</a:t>
            </a:r>
          </a:p>
        </p:txBody>
      </p:sp>
      <p:sp>
        <p:nvSpPr>
          <p:cNvPr id="6" name="">
            <a:extLst xmlns:a="http://schemas.openxmlformats.org/drawingml/2006/main">
              <a:ext uri="{FF2B5EF4-FFF2-40B4-BE49-F238E27FC236}">
                <a16:creationId xmlns:a16="http://schemas.microsoft.com/office/drawing/2014/main" id="{0A3CD869-F4B7-4703-84ED-09CB83F1784C}"/>
              </a:ext>
            </a:extLst>
          </p:cNvPr>
          <p:cNvSpPr>
            <a:spLocks xmlns:a="http://schemas.openxmlformats.org/drawingml/2006/main" noGrp="1"/>
          </p:cNvSpPr>
          <p:nvPr/>
        </p:nvSpPr>
        <p:spPr>
          <a:xfrm xmlns:a="http://schemas.openxmlformats.org/drawingml/2006/main">
            <a:off x="5762625" y="428625"/>
            <a:ext cx="5905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084BCC"/>
                </a:solidFill>
                <a:latin typeface="NanumGothic"/>
                <a:ea typeface="NanumGothic"/>
                <a:cs typeface="NanumGothic"/>
              </a:defRPr>
            </a:defPPr>
          </a:lstStyle>
          <a:p xmlns:a="http://schemas.openxmlformats.org/drawingml/2006/main">
            <a:pPr>
              <a:defRPr sz="2550" b="1">
                <a:solidFill>
                  <a:srgbClr val="084BCC"/>
                </a:solidFill>
                <a:latin typeface="NanumGothic"/>
                <a:ea typeface="NanumGothic"/>
                <a:cs typeface="NanumGothic"/>
              </a:defRPr>
            </a:pPr>
            <a:r>
              <a:rPr sz="2550" b="1">
                <a:solidFill>
                  <a:srgbClr val="084BCC"/>
                </a:solidFill>
                <a:latin typeface="NanumGothic"/>
                <a:ea typeface="NanumGothic"/>
                <a:cs typeface="NanumGothic"/>
              </a:rPr>
              <a:t>사업 추진과 성장 계획</a:t>
            </a:r>
          </a:p>
        </p:txBody>
      </p:sp>
      <p:sp>
        <p:nvSpPr>
          <p:cNvPr id="7" name="">
            <a:extLst xmlns:a="http://schemas.openxmlformats.org/drawingml/2006/main">
              <a:ext uri="{FF2B5EF4-FFF2-40B4-BE49-F238E27FC236}">
                <a16:creationId xmlns:a16="http://schemas.microsoft.com/office/drawing/2014/main" id="{633FDFC2-5CC5-42B2-9C60-79F701FBEBAF}"/>
              </a:ext>
            </a:extLst>
          </p:cNvPr>
          <p:cNvSpPr>
            <a:spLocks xmlns:a="http://schemas.openxmlformats.org/drawingml/2006/main" noGrp="1"/>
          </p:cNvSpPr>
          <p:nvPr/>
        </p:nvSpPr>
        <p:spPr>
          <a:xfrm xmlns:a="http://schemas.openxmlformats.org/drawingml/2006/main">
            <a:off x="11430000" y="6391275"/>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084BCC"/>
                </a:solidFill>
                <a:latin typeface="NanumGothic"/>
                <a:ea typeface="NanumGothic"/>
                <a:cs typeface="NanumGothic"/>
              </a:defRPr>
            </a:defPPr>
          </a:lstStyle>
          <a:p xmlns:a="http://schemas.openxmlformats.org/drawingml/2006/main">
            <a:pPr>
              <a:defRPr sz="1275" b="0">
                <a:solidFill>
                  <a:srgbClr val="084BCC"/>
                </a:solidFill>
                <a:latin typeface="NanumGothic"/>
                <a:ea typeface="NanumGothic"/>
                <a:cs typeface="NanumGothic"/>
              </a:defRPr>
            </a:pPr>
            <a:r>
              <a:rPr sz="1275" b="0">
                <a:solidFill>
                  <a:srgbClr val="084BCC"/>
                </a:solidFill>
                <a:latin typeface="NanumGothic"/>
                <a:ea typeface="NanumGothic"/>
                <a:cs typeface="NanumGothic"/>
              </a:rPr>
              <a:t>10</a:t>
            </a:r>
          </a:p>
        </p:txBody>
      </p:sp>
      <p:sp>
        <p:nvSpPr>
          <p:cNvPr id="8" name="">
            <a:extLst xmlns:a="http://schemas.openxmlformats.org/drawingml/2006/main">
              <a:ext uri="{FF2B5EF4-FFF2-40B4-BE49-F238E27FC236}">
                <a16:creationId xmlns:a16="http://schemas.microsoft.com/office/drawing/2014/main" id="{645BAED6-91A5-4635-9DF7-5BA2F9FB39F2}"/>
              </a:ext>
            </a:extLst>
          </p:cNvPr>
          <p:cNvSpPr>
            <a:spLocks xmlns:a="http://schemas.openxmlformats.org/drawingml/2006/main" noGrp="1"/>
          </p:cNvSpPr>
          <p:nvPr/>
        </p:nvSpPr>
        <p:spPr>
          <a:xfrm xmlns:a="http://schemas.openxmlformats.org/drawingml/2006/main">
            <a:off x="5762625" y="6238875"/>
            <a:ext cx="542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576580"/>
                </a:solidFill>
                <a:latin typeface="NanumGothic"/>
                <a:ea typeface="NanumGothic"/>
                <a:cs typeface="NanumGothic"/>
              </a:defRPr>
            </a:defPPr>
          </a:lstStyle>
          <a:p xmlns:a="http://schemas.openxmlformats.org/drawingml/2006/main">
            <a:pPr>
              <a:defRPr sz="1050" b="0">
                <a:solidFill>
                  <a:srgbClr val="576580"/>
                </a:solidFill>
                <a:latin typeface="NanumGothic"/>
                <a:ea typeface="NanumGothic"/>
                <a:cs typeface="NanumGothic"/>
              </a:defRPr>
            </a:pPr>
            <a:r>
              <a:rPr sz="1050" b="0">
                <a:solidFill>
                  <a:srgbClr val="576580"/>
                </a:solidFill>
                <a:latin typeface="NanumGothic"/>
                <a:ea typeface="NanumGothic"/>
                <a:cs typeface="NanumGothic"/>
              </a:rPr>
              <a:t>추진 순서 제안 / 오픈 일정·점포 수·투자금·매출 목표는 승인 후 반영</a:t>
            </a:r>
          </a:p>
        </p:txBody>
      </p:sp>
      <p:sp>
        <p:nvSpPr>
          <p:cNvPr id="9" name="">
            <a:extLst xmlns:a="http://schemas.openxmlformats.org/drawingml/2006/main">
              <a:ext uri="{FF2B5EF4-FFF2-40B4-BE49-F238E27FC236}">
                <a16:creationId xmlns:a16="http://schemas.microsoft.com/office/drawing/2014/main" id="{40F21C4F-EE58-4F36-AEF6-CE08AB012D36}"/>
              </a:ext>
            </a:extLst>
          </p:cNvPr>
          <p:cNvSpPr>
            <a:spLocks xmlns:a="http://schemas.openxmlformats.org/drawingml/2006/main" noGrp="1"/>
          </p:cNvSpPr>
          <p:nvPr/>
        </p:nvSpPr>
        <p:spPr>
          <a:xfrm xmlns:a="http://schemas.openxmlformats.org/drawingml/2006/main">
            <a:off x="5762625" y="1219200"/>
            <a:ext cx="5857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084BCC"/>
                </a:solidFill>
                <a:latin typeface="NanumGothic"/>
                <a:ea typeface="NanumGothic"/>
                <a:cs typeface="NanumGothic"/>
              </a:defRPr>
            </a:defPPr>
          </a:lstStyle>
          <a:p xmlns:a="http://schemas.openxmlformats.org/drawingml/2006/main">
            <a:pPr>
              <a:defRPr sz="1350" b="0">
                <a:solidFill>
                  <a:srgbClr val="084BCC"/>
                </a:solidFill>
                <a:latin typeface="NanumGothic"/>
                <a:ea typeface="NanumGothic"/>
                <a:cs typeface="NanumGothic"/>
              </a:defRPr>
            </a:pPr>
            <a:r>
              <a:rPr sz="1350" b="0">
                <a:solidFill>
                  <a:srgbClr val="084BCC"/>
                </a:solidFill>
                <a:latin typeface="NanumGothic"/>
                <a:ea typeface="NanumGothic"/>
                <a:cs typeface="NanumGothic"/>
              </a:rPr>
              <a:t>단계별 추진안 / 성과 확인 후 확장</a:t>
            </a:r>
          </a:p>
        </p:txBody>
      </p:sp>
      <p:sp>
        <p:nvSpPr>
          <p:cNvPr id="10" name="">
            <a:extLst xmlns:a="http://schemas.openxmlformats.org/drawingml/2006/main">
              <a:ext uri="{FF2B5EF4-FFF2-40B4-BE49-F238E27FC236}">
                <a16:creationId xmlns:a16="http://schemas.microsoft.com/office/drawing/2014/main" id="{36BB5E68-1013-451C-A0F6-B87F94C0B930}"/>
              </a:ext>
            </a:extLst>
          </p:cNvPr>
          <p:cNvSpPr>
            <a:spLocks xmlns:a="http://schemas.openxmlformats.org/drawingml/2006/main" noGrp="1"/>
          </p:cNvSpPr>
          <p:nvPr/>
        </p:nvSpPr>
        <p:spPr>
          <a:xfrm xmlns:a="http://schemas.openxmlformats.org/drawingml/2006/main">
            <a:off x="5762625" y="145732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01</a:t>
            </a:r>
          </a:p>
        </p:txBody>
      </p:sp>
      <p:sp>
        <p:nvSpPr>
          <p:cNvPr id="11" name="">
            <a:extLst xmlns:a="http://schemas.openxmlformats.org/drawingml/2006/main">
              <a:ext uri="{FF2B5EF4-FFF2-40B4-BE49-F238E27FC236}">
                <a16:creationId xmlns:a16="http://schemas.microsoft.com/office/drawing/2014/main" id="{E8BA1030-B09F-4718-A2CD-64428EDC9523}"/>
              </a:ext>
            </a:extLst>
          </p:cNvPr>
          <p:cNvSpPr>
            <a:spLocks xmlns:a="http://schemas.openxmlformats.org/drawingml/2006/main" noGrp="1"/>
          </p:cNvSpPr>
          <p:nvPr/>
        </p:nvSpPr>
        <p:spPr>
          <a:xfrm xmlns:a="http://schemas.openxmlformats.org/drawingml/2006/main">
            <a:off x="6353175" y="1457325"/>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사업 기준 확정</a:t>
            </a:r>
          </a:p>
        </p:txBody>
      </p:sp>
      <p:sp>
        <p:nvSpPr>
          <p:cNvPr id="12" name="">
            <a:extLst xmlns:a="http://schemas.openxmlformats.org/drawingml/2006/main">
              <a:ext uri="{FF2B5EF4-FFF2-40B4-BE49-F238E27FC236}">
                <a16:creationId xmlns:a16="http://schemas.microsoft.com/office/drawing/2014/main" id="{37FF1DB2-DD76-494C-A98D-E1A310814E0D}"/>
              </a:ext>
            </a:extLst>
          </p:cNvPr>
          <p:cNvSpPr>
            <a:spLocks xmlns:a="http://schemas.openxmlformats.org/drawingml/2006/main" noGrp="1"/>
          </p:cNvSpPr>
          <p:nvPr/>
        </p:nvSpPr>
        <p:spPr>
          <a:xfrm xmlns:a="http://schemas.openxmlformats.org/drawingml/2006/main">
            <a:off x="6353175" y="195262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상품·가격·공급 조건과 운영 주체를 정리하고</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초기 매장 계획 및 투자 범위를 확정</a:t>
            </a:r>
          </a:p>
        </p:txBody>
      </p:sp>
      <p:sp>
        <p:nvSpPr>
          <p:cNvPr id="13" name="">
            <a:extLst xmlns:a="http://schemas.openxmlformats.org/drawingml/2006/main">
              <a:ext uri="{FF2B5EF4-FFF2-40B4-BE49-F238E27FC236}">
                <a16:creationId xmlns:a16="http://schemas.microsoft.com/office/drawing/2014/main" id="{741DC15F-CB74-4AD1-BBBC-F18062622F58}"/>
              </a:ext>
            </a:extLst>
          </p:cNvPr>
          <p:cNvSpPr>
            <a:spLocks xmlns:a="http://schemas.openxmlformats.org/drawingml/2006/main" noGrp="1"/>
          </p:cNvSpPr>
          <p:nvPr/>
        </p:nvSpPr>
        <p:spPr>
          <a:xfrm xmlns:a="http://schemas.openxmlformats.org/drawingml/2006/main">
            <a:off x="5762625" y="2914650"/>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02</a:t>
            </a:r>
          </a:p>
        </p:txBody>
      </p:sp>
      <p:sp>
        <p:nvSpPr>
          <p:cNvPr id="14" name="">
            <a:extLst xmlns:a="http://schemas.openxmlformats.org/drawingml/2006/main">
              <a:ext uri="{FF2B5EF4-FFF2-40B4-BE49-F238E27FC236}">
                <a16:creationId xmlns:a16="http://schemas.microsoft.com/office/drawing/2014/main" id="{1FD33C84-E2AB-46B1-8CF1-F232ADEE940E}"/>
              </a:ext>
            </a:extLst>
          </p:cNvPr>
          <p:cNvSpPr>
            <a:spLocks xmlns:a="http://schemas.openxmlformats.org/drawingml/2006/main" noGrp="1"/>
          </p:cNvSpPr>
          <p:nvPr/>
        </p:nvSpPr>
        <p:spPr>
          <a:xfrm xmlns:a="http://schemas.openxmlformats.org/drawingml/2006/main">
            <a:off x="6353175" y="2914650"/>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초기 운영과 성과 검증</a:t>
            </a:r>
          </a:p>
        </p:txBody>
      </p:sp>
      <p:sp>
        <p:nvSpPr>
          <p:cNvPr id="15" name="">
            <a:extLst xmlns:a="http://schemas.openxmlformats.org/drawingml/2006/main">
              <a:ext uri="{FF2B5EF4-FFF2-40B4-BE49-F238E27FC236}">
                <a16:creationId xmlns:a16="http://schemas.microsoft.com/office/drawing/2014/main" id="{D0192826-142B-4E48-B3DB-E03EDB235502}"/>
              </a:ext>
            </a:extLst>
          </p:cNvPr>
          <p:cNvSpPr>
            <a:spLocks xmlns:a="http://schemas.openxmlformats.org/drawingml/2006/main" noGrp="1"/>
          </p:cNvSpPr>
          <p:nvPr/>
        </p:nvSpPr>
        <p:spPr>
          <a:xfrm xmlns:a="http://schemas.openxmlformats.org/drawingml/2006/main">
            <a:off x="6353175" y="3409950"/>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고객 반응·상품별 판매·매출총이익·재고 회전을</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확인하며 상품과 매장 운영을 보완</a:t>
            </a:r>
          </a:p>
        </p:txBody>
      </p:sp>
      <p:sp>
        <p:nvSpPr>
          <p:cNvPr id="16" name="">
            <a:extLst xmlns:a="http://schemas.openxmlformats.org/drawingml/2006/main">
              <a:ext uri="{FF2B5EF4-FFF2-40B4-BE49-F238E27FC236}">
                <a16:creationId xmlns:a16="http://schemas.microsoft.com/office/drawing/2014/main" id="{589AEE72-9DA1-44D4-893D-1079D1CBF179}"/>
              </a:ext>
            </a:extLst>
          </p:cNvPr>
          <p:cNvSpPr>
            <a:spLocks xmlns:a="http://schemas.openxmlformats.org/drawingml/2006/main" noGrp="1"/>
          </p:cNvSpPr>
          <p:nvPr/>
        </p:nvSpPr>
        <p:spPr>
          <a:xfrm xmlns:a="http://schemas.openxmlformats.org/drawingml/2006/main">
            <a:off x="5762625" y="4371975"/>
            <a:ext cx="523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084BCC"/>
                </a:solidFill>
                <a:latin typeface="NanumGothic"/>
                <a:ea typeface="NanumGothic"/>
                <a:cs typeface="NanumGothic"/>
              </a:defRPr>
            </a:defPPr>
          </a:lstStyle>
          <a:p xmlns:a="http://schemas.openxmlformats.org/drawingml/2006/main">
            <a:pPr>
              <a:defRPr sz="2025" b="1">
                <a:solidFill>
                  <a:srgbClr val="084BCC"/>
                </a:solidFill>
                <a:latin typeface="NanumGothic"/>
                <a:ea typeface="NanumGothic"/>
                <a:cs typeface="NanumGothic"/>
              </a:defRPr>
            </a:pPr>
            <a:r>
              <a:rPr sz="2025" b="1">
                <a:solidFill>
                  <a:srgbClr val="084BCC"/>
                </a:solidFill>
                <a:latin typeface="NanumGothic"/>
                <a:ea typeface="NanumGothic"/>
                <a:cs typeface="NanumGothic"/>
              </a:rPr>
              <a:t>03</a:t>
            </a:r>
          </a:p>
        </p:txBody>
      </p:sp>
      <p:sp>
        <p:nvSpPr>
          <p:cNvPr id="17" name="">
            <a:extLst xmlns:a="http://schemas.openxmlformats.org/drawingml/2006/main">
              <a:ext uri="{FF2B5EF4-FFF2-40B4-BE49-F238E27FC236}">
                <a16:creationId xmlns:a16="http://schemas.microsoft.com/office/drawing/2014/main" id="{59A7700F-E99C-4FF5-8604-431FD510839E}"/>
              </a:ext>
            </a:extLst>
          </p:cNvPr>
          <p:cNvSpPr>
            <a:spLocks xmlns:a="http://schemas.openxmlformats.org/drawingml/2006/main" noGrp="1"/>
          </p:cNvSpPr>
          <p:nvPr/>
        </p:nvSpPr>
        <p:spPr>
          <a:xfrm xmlns:a="http://schemas.openxmlformats.org/drawingml/2006/main">
            <a:off x="6353175" y="4371975"/>
            <a:ext cx="52387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1">
                <a:solidFill>
                  <a:srgbClr val="18243A"/>
                </a:solidFill>
                <a:latin typeface="NanumGothic"/>
                <a:ea typeface="NanumGothic"/>
                <a:cs typeface="NanumGothic"/>
              </a:defRPr>
            </a:defPPr>
          </a:lstStyle>
          <a:p xmlns:a="http://schemas.openxmlformats.org/drawingml/2006/main">
            <a:pPr>
              <a:defRPr sz="2025" b="1">
                <a:solidFill>
                  <a:srgbClr val="18243A"/>
                </a:solidFill>
                <a:latin typeface="NanumGothic"/>
                <a:ea typeface="NanumGothic"/>
                <a:cs typeface="NanumGothic"/>
              </a:defRPr>
            </a:pPr>
            <a:r>
              <a:rPr sz="2025" b="1">
                <a:solidFill>
                  <a:srgbClr val="18243A"/>
                </a:solidFill>
                <a:latin typeface="NanumGothic"/>
                <a:ea typeface="NanumGothic"/>
                <a:cs typeface="NanumGothic"/>
              </a:rPr>
              <a:t>검증된 모델의 확장</a:t>
            </a:r>
          </a:p>
        </p:txBody>
      </p:sp>
      <p:sp>
        <p:nvSpPr>
          <p:cNvPr id="18" name="">
            <a:extLst xmlns:a="http://schemas.openxmlformats.org/drawingml/2006/main">
              <a:ext uri="{FF2B5EF4-FFF2-40B4-BE49-F238E27FC236}">
                <a16:creationId xmlns:a16="http://schemas.microsoft.com/office/drawing/2014/main" id="{694093AE-961A-49E9-944B-B8E92D7689A7}"/>
              </a:ext>
            </a:extLst>
          </p:cNvPr>
          <p:cNvSpPr>
            <a:spLocks xmlns:a="http://schemas.openxmlformats.org/drawingml/2006/main" noGrp="1"/>
          </p:cNvSpPr>
          <p:nvPr/>
        </p:nvSpPr>
        <p:spPr>
          <a:xfrm xmlns:a="http://schemas.openxmlformats.org/drawingml/2006/main">
            <a:off x="6353175" y="486727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576580"/>
                </a:solidFill>
                <a:latin typeface="NanumGothic"/>
                <a:ea typeface="NanumGothic"/>
                <a:cs typeface="NanumGothic"/>
              </a:defRPr>
            </a:defPPr>
          </a:lstStyle>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초기 운영 결과를 바탕으로 출점 조건을 정하고</a:t>
            </a:r>
          </a:p>
          <a:p xmlns:a="http://schemas.openxmlformats.org/drawingml/2006/main">
            <a:pPr>
              <a:defRPr sz="1650" b="0">
                <a:solidFill>
                  <a:srgbClr val="576580"/>
                </a:solidFill>
                <a:latin typeface="NanumGothic"/>
                <a:ea typeface="NanumGothic"/>
                <a:cs typeface="NanumGothic"/>
              </a:defRPr>
            </a:pPr>
            <a:r>
              <a:rPr sz="1650" b="0">
                <a:solidFill>
                  <a:srgbClr val="576580"/>
                </a:solidFill>
                <a:latin typeface="NanumGothic"/>
                <a:ea typeface="NanumGothic"/>
                <a:cs typeface="NanumGothic"/>
              </a:rPr>
              <a:t>공급 안정성과 점포 수익성을 확인하며 확장</a:t>
            </a:r>
          </a:p>
        </p:txBody>
      </p:sp>
    </p:spTree>
    <p:extLst>
      <p:ext uri="{BB962C8B-B14F-4D97-AF65-F5344CB8AC3E}">
        <p14:creationId xmlns:p14="http://schemas.microsoft.com/office/powerpoint/2010/main" val="6664957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A7BF09D2-61BC-4AA7-9E8C-755D8A51AE42}"/>
              </a:ext>
            </a:extLst>
          </p:cNvPr>
          <p:cNvSpPr>
            <a:spLocks xmlns:a="http://schemas.openxmlformats.org/drawingml/2006/main" noGrp="1"/>
          </p:cNvSpPr>
          <p:nvPr/>
        </p:nvSpPr>
        <p:spPr>
          <a:xfrm xmlns:a="http://schemas.openxmlformats.org/drawingml/2006/main">
            <a:off x="0" y="0"/>
            <a:ext cx="5334000" cy="6858000"/>
          </a:xfrm>
          <a:prstGeom xmlns:a="http://schemas.openxmlformats.org/drawingml/2006/main" prst="rect">
            <a:avLst/>
          </a:prstGeom>
          <a:solidFill xmlns:a="http://schemas.openxmlformats.org/drawingml/2006/main">
            <a:srgbClr val="084BCC"/>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5A7E2347-5B1D-4D7A-AB24-5B118D786200}"/>
              </a:ext>
            </a:extLst>
          </p:cNvPr>
          <p:cNvPicPr>
            <a:picLocks xmlns:a="http://schemas.openxmlformats.org/drawingml/2006/main" noChangeAspect="1"/>
          </p:cNvPicPr>
          <p:nvPr/>
        </p:nvPicPr>
        <p:blipFill>
          <a:blip xmlns:r="http://schemas.openxmlformats.org/officeDocument/2006/relationships" xmlns:a="http://schemas.openxmlformats.org/drawingml/2006/main" r:embed="R39d14d18f6de4d5f"/>
          <a:stretch xmlns:a="http://schemas.openxmlformats.org/drawingml/2006/main"/>
        </p:blipFill>
        <p:spPr>
          <a:xfrm xmlns:a="http://schemas.openxmlformats.org/drawingml/2006/main">
            <a:off x="323850" y="402737"/>
            <a:ext cx="3162300" cy="1118576"/>
          </a:xfrm>
          <a:prstGeom xmlns:a="http://schemas.openxmlformats.org/drawingml/2006/main" prst="rect">
            <a:avLst/>
          </a:prstGeom>
        </p:spPr>
      </p:pic>
      <p:pic>
        <p:nvPicPr>
          <p:cNvPr id="3" name="">
            <a:extLst xmlns:a="http://schemas.openxmlformats.org/drawingml/2006/main">
              <a:ext uri="{FF2B5EF4-FFF2-40B4-BE49-F238E27FC236}">
                <a16:creationId xmlns:a16="http://schemas.microsoft.com/office/drawing/2014/main" id="{2A4FA67F-D79E-45EF-A183-4C0A7789A2C6}"/>
              </a:ext>
            </a:extLst>
          </p:cNvPr>
          <p:cNvPicPr>
            <a:picLocks xmlns:a="http://schemas.openxmlformats.org/drawingml/2006/main" noChangeAspect="1"/>
          </p:cNvPicPr>
          <p:nvPr/>
        </p:nvPicPr>
        <p:blipFill>
          <a:blip xmlns:r="http://schemas.openxmlformats.org/officeDocument/2006/relationships" xmlns:a="http://schemas.openxmlformats.org/drawingml/2006/main" r:embed="R4a2c2eb54404443c"/>
          <a:stretch xmlns:a="http://schemas.openxmlformats.org/drawingml/2006/main"/>
        </p:blipFill>
        <p:spPr>
          <a:xfrm xmlns:a="http://schemas.openxmlformats.org/drawingml/2006/main">
            <a:off x="1417" y="1762125"/>
            <a:ext cx="5331166" cy="30003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6C264D1-AB9C-4FC4-947A-9B09D195D0DF}"/>
              </a:ext>
            </a:extLst>
          </p:cNvPr>
          <p:cNvSpPr>
            <a:spLocks xmlns:a="http://schemas.openxmlformats.org/drawingml/2006/main" noGrp="1"/>
          </p:cNvSpPr>
          <p:nvPr/>
        </p:nvSpPr>
        <p:spPr>
          <a:xfrm xmlns:a="http://schemas.openxmlformats.org/drawingml/2006/main">
            <a:off x="323850" y="5143500"/>
            <a:ext cx="46863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FFFFFF"/>
                </a:solidFill>
                <a:latin typeface="NanumGothic"/>
                <a:ea typeface="NanumGothic"/>
                <a:cs typeface="NanumGothic"/>
              </a:defRPr>
            </a:defPPr>
          </a:lstStyle>
          <a:p xmlns:a="http://schemas.openxmlformats.org/drawingml/2006/main">
            <a:pPr>
              <a:defRPr sz="2325" b="1">
                <a:solidFill>
                  <a:srgbClr val="FFFFFF"/>
                </a:solidFill>
                <a:latin typeface="NanumGothic"/>
                <a:ea typeface="NanumGothic"/>
                <a:cs typeface="NanumGothic"/>
              </a:defRPr>
            </a:pPr>
            <a:r>
              <a:rPr sz="2325" b="1">
                <a:solidFill>
                  <a:srgbClr val="FFFFFF"/>
                </a:solidFill>
                <a:latin typeface="NanumGothic"/>
                <a:ea typeface="NanumGothic"/>
                <a:cs typeface="NanumGothic"/>
              </a:rPr>
              <a:t>SOMAXX와 함께 사업 기회를 만들어갑니다</a:t>
            </a:r>
          </a:p>
        </p:txBody>
      </p:sp>
      <p:sp>
        <p:nvSpPr>
          <p:cNvPr id="5" name="">
            <a:extLst xmlns:a="http://schemas.openxmlformats.org/drawingml/2006/main">
              <a:ext uri="{FF2B5EF4-FFF2-40B4-BE49-F238E27FC236}">
                <a16:creationId xmlns:a16="http://schemas.microsoft.com/office/drawing/2014/main" id="{2E9FC0A7-F33F-493C-9DBE-C478933B80DB}"/>
              </a:ext>
            </a:extLst>
          </p:cNvPr>
          <p:cNvSpPr>
            <a:spLocks xmlns:a="http://schemas.openxmlformats.org/drawingml/2006/main" noGrp="1"/>
          </p:cNvSpPr>
          <p:nvPr/>
        </p:nvSpPr>
        <p:spPr>
          <a:xfrm xmlns:a="http://schemas.openxmlformats.org/drawingml/2006/main">
            <a:off x="323850" y="6486525"/>
            <a:ext cx="4476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FFFFFF"/>
                </a:solidFill>
                <a:latin typeface="NanumGothic"/>
                <a:ea typeface="NanumGothic"/>
                <a:cs typeface="NanumGothic"/>
              </a:defRPr>
            </a:defPPr>
          </a:lstStyle>
          <a:p xmlns:a="http://schemas.openxmlformats.org/drawingml/2006/main">
            <a:pPr>
              <a:defRPr sz="1050" b="0">
                <a:solidFill>
                  <a:srgbClr val="FFFFFF"/>
                </a:solidFill>
                <a:latin typeface="NanumGothic"/>
                <a:ea typeface="NanumGothic"/>
                <a:cs typeface="NanumGothic"/>
              </a:defRPr>
            </a:pPr>
            <a:r>
              <a:rPr sz="1050" b="0">
                <a:solidFill>
                  <a:srgbClr val="FFFFFF"/>
                </a:solidFill>
                <a:latin typeface="NanumGothic"/>
                <a:ea typeface="NanumGothic"/>
                <a:cs typeface="NanumGothic"/>
              </a:rPr>
              <a:t>AI 콘셉트 이미지</a:t>
            </a:r>
          </a:p>
        </p:txBody>
      </p:sp>
      <p:sp>
        <p:nvSpPr>
          <p:cNvPr id="6" name="">
            <a:extLst xmlns:a="http://schemas.openxmlformats.org/drawingml/2006/main">
              <a:ext uri="{FF2B5EF4-FFF2-40B4-BE49-F238E27FC236}">
                <a16:creationId xmlns:a16="http://schemas.microsoft.com/office/drawing/2014/main" id="{73FDB07F-4B99-4811-A5B3-0865927D5171}"/>
              </a:ext>
            </a:extLst>
          </p:cNvPr>
          <p:cNvSpPr>
            <a:spLocks xmlns:a="http://schemas.openxmlformats.org/drawingml/2006/main" noGrp="1"/>
          </p:cNvSpPr>
          <p:nvPr/>
        </p:nvSpPr>
        <p:spPr>
          <a:xfrm xmlns:a="http://schemas.openxmlformats.org/drawingml/2006/main">
            <a:off x="5762625" y="428625"/>
            <a:ext cx="5905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084BCC"/>
                </a:solidFill>
                <a:latin typeface="NanumGothic"/>
                <a:ea typeface="NanumGothic"/>
                <a:cs typeface="NanumGothic"/>
              </a:defRPr>
            </a:defPPr>
          </a:lstStyle>
          <a:p xmlns:a="http://schemas.openxmlformats.org/drawingml/2006/main">
            <a:pPr>
              <a:defRPr sz="2550" b="1">
                <a:solidFill>
                  <a:srgbClr val="084BCC"/>
                </a:solidFill>
                <a:latin typeface="NanumGothic"/>
                <a:ea typeface="NanumGothic"/>
                <a:cs typeface="NanumGothic"/>
              </a:defRPr>
            </a:pPr>
            <a:r>
              <a:rPr sz="2550" b="1">
                <a:solidFill>
                  <a:srgbClr val="084BCC"/>
                </a:solidFill>
                <a:latin typeface="NanumGothic"/>
                <a:ea typeface="NanumGothic"/>
                <a:cs typeface="NanumGothic"/>
              </a:rPr>
              <a:t>협업 제안</a:t>
            </a:r>
          </a:p>
        </p:txBody>
      </p:sp>
      <p:sp>
        <p:nvSpPr>
          <p:cNvPr id="7" name="">
            <a:extLst xmlns:a="http://schemas.openxmlformats.org/drawingml/2006/main">
              <a:ext uri="{FF2B5EF4-FFF2-40B4-BE49-F238E27FC236}">
                <a16:creationId xmlns:a16="http://schemas.microsoft.com/office/drawing/2014/main" id="{F39BAA51-EB13-4C4F-A47A-AA8A3F0F87D5}"/>
              </a:ext>
            </a:extLst>
          </p:cNvPr>
          <p:cNvSpPr>
            <a:spLocks xmlns:a="http://schemas.openxmlformats.org/drawingml/2006/main" noGrp="1"/>
          </p:cNvSpPr>
          <p:nvPr/>
        </p:nvSpPr>
        <p:spPr>
          <a:xfrm xmlns:a="http://schemas.openxmlformats.org/drawingml/2006/main">
            <a:off x="11430000" y="6391275"/>
            <a:ext cx="381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084BCC"/>
                </a:solidFill>
                <a:latin typeface="NanumGothic"/>
                <a:ea typeface="NanumGothic"/>
                <a:cs typeface="NanumGothic"/>
              </a:defRPr>
            </a:defPPr>
          </a:lstStyle>
          <a:p xmlns:a="http://schemas.openxmlformats.org/drawingml/2006/main">
            <a:pPr>
              <a:defRPr sz="1275" b="0">
                <a:solidFill>
                  <a:srgbClr val="084BCC"/>
                </a:solidFill>
                <a:latin typeface="NanumGothic"/>
                <a:ea typeface="NanumGothic"/>
                <a:cs typeface="NanumGothic"/>
              </a:defRPr>
            </a:pPr>
            <a:r>
              <a:rPr sz="1275" b="0">
                <a:solidFill>
                  <a:srgbClr val="084BCC"/>
                </a:solidFill>
                <a:latin typeface="NanumGothic"/>
                <a:ea typeface="NanumGothic"/>
                <a:cs typeface="NanumGothic"/>
              </a:rPr>
              <a:t>11</a:t>
            </a:r>
          </a:p>
        </p:txBody>
      </p:sp>
      <p:sp>
        <p:nvSpPr>
          <p:cNvPr id="8" name="">
            <a:extLst xmlns:a="http://schemas.openxmlformats.org/drawingml/2006/main">
              <a:ext uri="{FF2B5EF4-FFF2-40B4-BE49-F238E27FC236}">
                <a16:creationId xmlns:a16="http://schemas.microsoft.com/office/drawing/2014/main" id="{B4FB13BA-AD27-41D9-937B-536005B0C68F}"/>
              </a:ext>
            </a:extLst>
          </p:cNvPr>
          <p:cNvSpPr>
            <a:spLocks xmlns:a="http://schemas.openxmlformats.org/drawingml/2006/main" noGrp="1"/>
          </p:cNvSpPr>
          <p:nvPr/>
        </p:nvSpPr>
        <p:spPr>
          <a:xfrm xmlns:a="http://schemas.openxmlformats.org/drawingml/2006/main">
            <a:off x="5762625" y="6238875"/>
            <a:ext cx="542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576580"/>
                </a:solidFill>
                <a:latin typeface="NanumGothic"/>
                <a:ea typeface="NanumGothic"/>
                <a:cs typeface="NanumGothic"/>
              </a:defRPr>
            </a:defPPr>
          </a:lstStyle>
          <a:p xmlns:a="http://schemas.openxmlformats.org/drawingml/2006/main">
            <a:pPr>
              <a:defRPr sz="1050" b="0">
                <a:solidFill>
                  <a:srgbClr val="576580"/>
                </a:solidFill>
                <a:latin typeface="NanumGothic"/>
                <a:ea typeface="NanumGothic"/>
                <a:cs typeface="NanumGothic"/>
              </a:defRPr>
            </a:pPr>
            <a:r>
              <a:rPr sz="1050" b="0">
                <a:solidFill>
                  <a:srgbClr val="576580"/>
                </a:solidFill>
                <a:latin typeface="NanumGothic"/>
                <a:ea typeface="NanumGothic"/>
                <a:cs typeface="NanumGothic"/>
              </a:rPr>
              <a:t>협업 방식 제안 / 계약 구조·수익 배분·투자 조건은 개별 협의</a:t>
            </a:r>
          </a:p>
        </p:txBody>
      </p:sp>
      <p:sp>
        <p:nvSpPr>
          <p:cNvPr id="9" name="">
            <a:extLst xmlns:a="http://schemas.openxmlformats.org/drawingml/2006/main">
              <a:ext uri="{FF2B5EF4-FFF2-40B4-BE49-F238E27FC236}">
                <a16:creationId xmlns:a16="http://schemas.microsoft.com/office/drawing/2014/main" id="{B427F616-5A4E-420D-B1FA-2C88B37F730D}"/>
              </a:ext>
            </a:extLst>
          </p:cNvPr>
          <p:cNvSpPr>
            <a:spLocks xmlns:a="http://schemas.openxmlformats.org/drawingml/2006/main" noGrp="1"/>
          </p:cNvSpPr>
          <p:nvPr/>
        </p:nvSpPr>
        <p:spPr>
          <a:xfrm xmlns:a="http://schemas.openxmlformats.org/drawingml/2006/main">
            <a:off x="5762625" y="1219200"/>
            <a:ext cx="58578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084BCC"/>
                </a:solidFill>
                <a:latin typeface="NanumGothic"/>
                <a:ea typeface="NanumGothic"/>
                <a:cs typeface="NanumGothic"/>
              </a:defRPr>
            </a:defPPr>
          </a:lstStyle>
          <a:p xmlns:a="http://schemas.openxmlformats.org/drawingml/2006/main">
            <a:pPr>
              <a:defRPr sz="1350" b="0">
                <a:solidFill>
                  <a:srgbClr val="084BCC"/>
                </a:solidFill>
                <a:latin typeface="NanumGothic"/>
                <a:ea typeface="NanumGothic"/>
                <a:cs typeface="NanumGothic"/>
              </a:defRPr>
            </a:pPr>
            <a:r>
              <a:rPr sz="1350" b="0">
                <a:solidFill>
                  <a:srgbClr val="084BCC"/>
                </a:solidFill>
                <a:latin typeface="NanumGothic"/>
                <a:ea typeface="NanumGothic"/>
                <a:cs typeface="NanumGothic"/>
              </a:rPr>
              <a:t>공급·유통·공동개발 / 투자·전략적 제휴</a:t>
            </a:r>
          </a:p>
        </p:txBody>
      </p:sp>
      <p:sp>
        <p:nvSpPr>
          <p:cNvPr id="10" name="">
            <a:extLst xmlns:a="http://schemas.openxmlformats.org/drawingml/2006/main">
              <a:ext uri="{FF2B5EF4-FFF2-40B4-BE49-F238E27FC236}">
                <a16:creationId xmlns:a16="http://schemas.microsoft.com/office/drawing/2014/main" id="{6E2DD7B8-C70F-4CBF-853A-B205310EFA9B}"/>
              </a:ext>
            </a:extLst>
          </p:cNvPr>
          <p:cNvSpPr>
            <a:spLocks xmlns:a="http://schemas.openxmlformats.org/drawingml/2006/main" noGrp="1"/>
          </p:cNvSpPr>
          <p:nvPr/>
        </p:nvSpPr>
        <p:spPr>
          <a:xfrm xmlns:a="http://schemas.openxmlformats.org/drawingml/2006/main">
            <a:off x="5762625" y="1438275"/>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084BCC"/>
                </a:solidFill>
                <a:latin typeface="NanumGothic"/>
                <a:ea typeface="NanumGothic"/>
                <a:cs typeface="NanumGothic"/>
              </a:defRPr>
            </a:defPPr>
          </a:lstStyle>
          <a:p xmlns:a="http://schemas.openxmlformats.org/drawingml/2006/main">
            <a:pPr>
              <a:defRPr sz="1875" b="1">
                <a:solidFill>
                  <a:srgbClr val="084BCC"/>
                </a:solidFill>
                <a:latin typeface="NanumGothic"/>
                <a:ea typeface="NanumGothic"/>
                <a:cs typeface="NanumGothic"/>
              </a:defRPr>
            </a:pPr>
            <a:r>
              <a:rPr sz="1875" b="1">
                <a:solidFill>
                  <a:srgbClr val="084BCC"/>
                </a:solidFill>
                <a:latin typeface="NanumGothic"/>
                <a:ea typeface="NanumGothic"/>
                <a:cs typeface="NanumGothic"/>
              </a:rPr>
              <a:t>01</a:t>
            </a:r>
          </a:p>
        </p:txBody>
      </p:sp>
      <p:sp>
        <p:nvSpPr>
          <p:cNvPr id="11" name="">
            <a:extLst xmlns:a="http://schemas.openxmlformats.org/drawingml/2006/main">
              <a:ext uri="{FF2B5EF4-FFF2-40B4-BE49-F238E27FC236}">
                <a16:creationId xmlns:a16="http://schemas.microsoft.com/office/drawing/2014/main" id="{ED127B01-D020-4019-8CFB-705A48342057}"/>
              </a:ext>
            </a:extLst>
          </p:cNvPr>
          <p:cNvSpPr>
            <a:spLocks xmlns:a="http://schemas.openxmlformats.org/drawingml/2006/main" noGrp="1"/>
          </p:cNvSpPr>
          <p:nvPr/>
        </p:nvSpPr>
        <p:spPr>
          <a:xfrm xmlns:a="http://schemas.openxmlformats.org/drawingml/2006/main">
            <a:off x="6353175" y="14382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8243A"/>
                </a:solidFill>
                <a:latin typeface="NanumGothic"/>
                <a:ea typeface="NanumGothic"/>
                <a:cs typeface="NanumGothic"/>
              </a:defRPr>
            </a:defPPr>
          </a:lstStyle>
          <a:p xmlns:a="http://schemas.openxmlformats.org/drawingml/2006/main">
            <a:pPr>
              <a:defRPr sz="1950" b="1">
                <a:solidFill>
                  <a:srgbClr val="18243A"/>
                </a:solidFill>
                <a:latin typeface="NanumGothic"/>
                <a:ea typeface="NanumGothic"/>
                <a:cs typeface="NanumGothic"/>
              </a:defRPr>
            </a:pPr>
            <a:r>
              <a:rPr sz="1950" b="1">
                <a:solidFill>
                  <a:srgbClr val="18243A"/>
                </a:solidFill>
                <a:latin typeface="NanumGothic"/>
                <a:ea typeface="NanumGothic"/>
                <a:cs typeface="NanumGothic"/>
              </a:rPr>
              <a:t>상품 공급·공동개발</a:t>
            </a:r>
          </a:p>
        </p:txBody>
      </p:sp>
      <p:sp>
        <p:nvSpPr>
          <p:cNvPr id="12" name="">
            <a:extLst xmlns:a="http://schemas.openxmlformats.org/drawingml/2006/main">
              <a:ext uri="{FF2B5EF4-FFF2-40B4-BE49-F238E27FC236}">
                <a16:creationId xmlns:a16="http://schemas.microsoft.com/office/drawing/2014/main" id="{AE58E5B9-E356-4852-8BBF-109DC1727C02}"/>
              </a:ext>
            </a:extLst>
          </p:cNvPr>
          <p:cNvSpPr>
            <a:spLocks xmlns:a="http://schemas.openxmlformats.org/drawingml/2006/main" noGrp="1"/>
          </p:cNvSpPr>
          <p:nvPr/>
        </p:nvSpPr>
        <p:spPr>
          <a:xfrm xmlns:a="http://schemas.openxmlformats.org/drawingml/2006/main">
            <a:off x="6353175" y="1895475"/>
            <a:ext cx="5238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576580"/>
                </a:solidFill>
                <a:latin typeface="NanumGothic"/>
                <a:ea typeface="NanumGothic"/>
                <a:cs typeface="NanumGothic"/>
              </a:defRPr>
            </a:defPPr>
          </a:lstStyle>
          <a:p xmlns:a="http://schemas.openxmlformats.org/drawingml/2006/main">
            <a:pPr>
              <a:defRPr sz="1575" b="0">
                <a:solidFill>
                  <a:srgbClr val="576580"/>
                </a:solidFill>
                <a:latin typeface="NanumGothic"/>
                <a:ea typeface="NanumGothic"/>
                <a:cs typeface="NanumGothic"/>
              </a:defRPr>
            </a:pPr>
            <a:r>
              <a:rPr sz="1575" b="0">
                <a:solidFill>
                  <a:srgbClr val="576580"/>
                </a:solidFill>
                <a:latin typeface="NanumGothic"/>
                <a:ea typeface="NanumGothic"/>
                <a:cs typeface="NanumGothic"/>
              </a:rPr>
              <a:t>가격대에 맞는 상품 제안, 샘플·납기·공급 조건 협의</a:t>
            </a:r>
          </a:p>
        </p:txBody>
      </p:sp>
      <p:sp>
        <p:nvSpPr>
          <p:cNvPr id="13" name="">
            <a:extLst xmlns:a="http://schemas.openxmlformats.org/drawingml/2006/main">
              <a:ext uri="{FF2B5EF4-FFF2-40B4-BE49-F238E27FC236}">
                <a16:creationId xmlns:a16="http://schemas.microsoft.com/office/drawing/2014/main" id="{5693D26E-F827-4E3B-910D-BA3D43AC3B43}"/>
              </a:ext>
            </a:extLst>
          </p:cNvPr>
          <p:cNvSpPr>
            <a:spLocks xmlns:a="http://schemas.openxmlformats.org/drawingml/2006/main" noGrp="1"/>
          </p:cNvSpPr>
          <p:nvPr/>
        </p:nvSpPr>
        <p:spPr>
          <a:xfrm xmlns:a="http://schemas.openxmlformats.org/drawingml/2006/main">
            <a:off x="5762625" y="2571750"/>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084BCC"/>
                </a:solidFill>
                <a:latin typeface="NanumGothic"/>
                <a:ea typeface="NanumGothic"/>
                <a:cs typeface="NanumGothic"/>
              </a:defRPr>
            </a:defPPr>
          </a:lstStyle>
          <a:p xmlns:a="http://schemas.openxmlformats.org/drawingml/2006/main">
            <a:pPr>
              <a:defRPr sz="1875" b="1">
                <a:solidFill>
                  <a:srgbClr val="084BCC"/>
                </a:solidFill>
                <a:latin typeface="NanumGothic"/>
                <a:ea typeface="NanumGothic"/>
                <a:cs typeface="NanumGothic"/>
              </a:defRPr>
            </a:pPr>
            <a:r>
              <a:rPr sz="1875" b="1">
                <a:solidFill>
                  <a:srgbClr val="084BCC"/>
                </a:solidFill>
                <a:latin typeface="NanumGothic"/>
                <a:ea typeface="NanumGothic"/>
                <a:cs typeface="NanumGothic"/>
              </a:rPr>
              <a:t>02</a:t>
            </a:r>
          </a:p>
        </p:txBody>
      </p:sp>
      <p:sp>
        <p:nvSpPr>
          <p:cNvPr id="14" name="">
            <a:extLst xmlns:a="http://schemas.openxmlformats.org/drawingml/2006/main">
              <a:ext uri="{FF2B5EF4-FFF2-40B4-BE49-F238E27FC236}">
                <a16:creationId xmlns:a16="http://schemas.microsoft.com/office/drawing/2014/main" id="{55A21E7F-2812-4FD1-AC17-E9EC53205D60}"/>
              </a:ext>
            </a:extLst>
          </p:cNvPr>
          <p:cNvSpPr>
            <a:spLocks xmlns:a="http://schemas.openxmlformats.org/drawingml/2006/main" noGrp="1"/>
          </p:cNvSpPr>
          <p:nvPr/>
        </p:nvSpPr>
        <p:spPr>
          <a:xfrm xmlns:a="http://schemas.openxmlformats.org/drawingml/2006/main">
            <a:off x="6353175" y="257175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8243A"/>
                </a:solidFill>
                <a:latin typeface="NanumGothic"/>
                <a:ea typeface="NanumGothic"/>
                <a:cs typeface="NanumGothic"/>
              </a:defRPr>
            </a:defPPr>
          </a:lstStyle>
          <a:p xmlns:a="http://schemas.openxmlformats.org/drawingml/2006/main">
            <a:pPr>
              <a:defRPr sz="1950" b="1">
                <a:solidFill>
                  <a:srgbClr val="18243A"/>
                </a:solidFill>
                <a:latin typeface="NanumGothic"/>
                <a:ea typeface="NanumGothic"/>
                <a:cs typeface="NanumGothic"/>
              </a:defRPr>
            </a:pPr>
            <a:r>
              <a:rPr sz="1950" b="1">
                <a:solidFill>
                  <a:srgbClr val="18243A"/>
                </a:solidFill>
                <a:latin typeface="NanumGothic"/>
                <a:ea typeface="NanumGothic"/>
                <a:cs typeface="NanumGothic"/>
              </a:rPr>
              <a:t>유통·입점 협력</a:t>
            </a:r>
          </a:p>
        </p:txBody>
      </p:sp>
      <p:sp>
        <p:nvSpPr>
          <p:cNvPr id="15" name="">
            <a:extLst xmlns:a="http://schemas.openxmlformats.org/drawingml/2006/main">
              <a:ext uri="{FF2B5EF4-FFF2-40B4-BE49-F238E27FC236}">
                <a16:creationId xmlns:a16="http://schemas.microsoft.com/office/drawing/2014/main" id="{1FF7E5D4-6A78-45A3-A056-BA3C2E992543}"/>
              </a:ext>
            </a:extLst>
          </p:cNvPr>
          <p:cNvSpPr>
            <a:spLocks xmlns:a="http://schemas.openxmlformats.org/drawingml/2006/main" noGrp="1"/>
          </p:cNvSpPr>
          <p:nvPr/>
        </p:nvSpPr>
        <p:spPr>
          <a:xfrm xmlns:a="http://schemas.openxmlformats.org/drawingml/2006/main">
            <a:off x="6353175" y="3028950"/>
            <a:ext cx="5238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576580"/>
                </a:solidFill>
                <a:latin typeface="NanumGothic"/>
                <a:ea typeface="NanumGothic"/>
                <a:cs typeface="NanumGothic"/>
              </a:defRPr>
            </a:defPPr>
          </a:lstStyle>
          <a:p xmlns:a="http://schemas.openxmlformats.org/drawingml/2006/main">
            <a:pPr>
              <a:defRPr sz="1575" b="0">
                <a:solidFill>
                  <a:srgbClr val="576580"/>
                </a:solidFill>
                <a:latin typeface="NanumGothic"/>
                <a:ea typeface="NanumGothic"/>
                <a:cs typeface="NanumGothic"/>
              </a:defRPr>
            </a:pPr>
            <a:r>
              <a:rPr sz="1575" b="0">
                <a:solidFill>
                  <a:srgbClr val="576580"/>
                </a:solidFill>
                <a:latin typeface="NanumGothic"/>
                <a:ea typeface="NanumGothic"/>
                <a:cs typeface="NanumGothic"/>
              </a:rPr>
              <a:t>상권·공간에 맞는 매장 구성과 운영 조건 검토</a:t>
            </a:r>
          </a:p>
        </p:txBody>
      </p:sp>
      <p:sp>
        <p:nvSpPr>
          <p:cNvPr id="16" name="">
            <a:extLst xmlns:a="http://schemas.openxmlformats.org/drawingml/2006/main">
              <a:ext uri="{FF2B5EF4-FFF2-40B4-BE49-F238E27FC236}">
                <a16:creationId xmlns:a16="http://schemas.microsoft.com/office/drawing/2014/main" id="{725B3CEC-DC21-4500-8639-467C1AA9E5E3}"/>
              </a:ext>
            </a:extLst>
          </p:cNvPr>
          <p:cNvSpPr>
            <a:spLocks xmlns:a="http://schemas.openxmlformats.org/drawingml/2006/main" noGrp="1"/>
          </p:cNvSpPr>
          <p:nvPr/>
        </p:nvSpPr>
        <p:spPr>
          <a:xfrm xmlns:a="http://schemas.openxmlformats.org/drawingml/2006/main">
            <a:off x="5762625" y="3705225"/>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084BCC"/>
                </a:solidFill>
                <a:latin typeface="NanumGothic"/>
                <a:ea typeface="NanumGothic"/>
                <a:cs typeface="NanumGothic"/>
              </a:defRPr>
            </a:defPPr>
          </a:lstStyle>
          <a:p xmlns:a="http://schemas.openxmlformats.org/drawingml/2006/main">
            <a:pPr>
              <a:defRPr sz="1875" b="1">
                <a:solidFill>
                  <a:srgbClr val="084BCC"/>
                </a:solidFill>
                <a:latin typeface="NanumGothic"/>
                <a:ea typeface="NanumGothic"/>
                <a:cs typeface="NanumGothic"/>
              </a:defRPr>
            </a:pPr>
            <a:r>
              <a:rPr sz="1875" b="1">
                <a:solidFill>
                  <a:srgbClr val="084BCC"/>
                </a:solidFill>
                <a:latin typeface="NanumGothic"/>
                <a:ea typeface="NanumGothic"/>
                <a:cs typeface="NanumGothic"/>
              </a:rPr>
              <a:t>03</a:t>
            </a:r>
          </a:p>
        </p:txBody>
      </p:sp>
      <p:sp>
        <p:nvSpPr>
          <p:cNvPr id="17" name="">
            <a:extLst xmlns:a="http://schemas.openxmlformats.org/drawingml/2006/main">
              <a:ext uri="{FF2B5EF4-FFF2-40B4-BE49-F238E27FC236}">
                <a16:creationId xmlns:a16="http://schemas.microsoft.com/office/drawing/2014/main" id="{AB2D695F-5AC6-4911-8CC2-85B3F411307E}"/>
              </a:ext>
            </a:extLst>
          </p:cNvPr>
          <p:cNvSpPr>
            <a:spLocks xmlns:a="http://schemas.openxmlformats.org/drawingml/2006/main" noGrp="1"/>
          </p:cNvSpPr>
          <p:nvPr/>
        </p:nvSpPr>
        <p:spPr>
          <a:xfrm xmlns:a="http://schemas.openxmlformats.org/drawingml/2006/main">
            <a:off x="6353175" y="370522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8243A"/>
                </a:solidFill>
                <a:latin typeface="NanumGothic"/>
                <a:ea typeface="NanumGothic"/>
                <a:cs typeface="NanumGothic"/>
              </a:defRPr>
            </a:defPPr>
          </a:lstStyle>
          <a:p xmlns:a="http://schemas.openxmlformats.org/drawingml/2006/main">
            <a:pPr>
              <a:defRPr sz="1950" b="1">
                <a:solidFill>
                  <a:srgbClr val="18243A"/>
                </a:solidFill>
                <a:latin typeface="NanumGothic"/>
                <a:ea typeface="NanumGothic"/>
                <a:cs typeface="NanumGothic"/>
              </a:defRPr>
            </a:pPr>
            <a:r>
              <a:rPr sz="1950" b="1">
                <a:solidFill>
                  <a:srgbClr val="18243A"/>
                </a:solidFill>
                <a:latin typeface="NanumGothic"/>
                <a:ea typeface="NanumGothic"/>
                <a:cs typeface="NanumGothic"/>
              </a:rPr>
              <a:t>전략적 제휴</a:t>
            </a:r>
          </a:p>
        </p:txBody>
      </p:sp>
      <p:sp>
        <p:nvSpPr>
          <p:cNvPr id="18" name="">
            <a:extLst xmlns:a="http://schemas.openxmlformats.org/drawingml/2006/main">
              <a:ext uri="{FF2B5EF4-FFF2-40B4-BE49-F238E27FC236}">
                <a16:creationId xmlns:a16="http://schemas.microsoft.com/office/drawing/2014/main" id="{19FC47AE-1C3E-4D3D-A497-E408F2FCBC45}"/>
              </a:ext>
            </a:extLst>
          </p:cNvPr>
          <p:cNvSpPr>
            <a:spLocks xmlns:a="http://schemas.openxmlformats.org/drawingml/2006/main" noGrp="1"/>
          </p:cNvSpPr>
          <p:nvPr/>
        </p:nvSpPr>
        <p:spPr>
          <a:xfrm xmlns:a="http://schemas.openxmlformats.org/drawingml/2006/main">
            <a:off x="6353175" y="4162425"/>
            <a:ext cx="5238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576580"/>
                </a:solidFill>
                <a:latin typeface="NanumGothic"/>
                <a:ea typeface="NanumGothic"/>
                <a:cs typeface="NanumGothic"/>
              </a:defRPr>
            </a:defPPr>
          </a:lstStyle>
          <a:p xmlns:a="http://schemas.openxmlformats.org/drawingml/2006/main">
            <a:pPr>
              <a:defRPr sz="1575" b="0">
                <a:solidFill>
                  <a:srgbClr val="576580"/>
                </a:solidFill>
                <a:latin typeface="NanumGothic"/>
                <a:ea typeface="NanumGothic"/>
                <a:cs typeface="NanumGothic"/>
              </a:defRPr>
            </a:pPr>
            <a:r>
              <a:rPr sz="1575" b="0">
                <a:solidFill>
                  <a:srgbClr val="576580"/>
                </a:solidFill>
                <a:latin typeface="NanumGothic"/>
                <a:ea typeface="NanumGothic"/>
                <a:cs typeface="NanumGothic"/>
              </a:rPr>
              <a:t>상품·물류·판매 채널 등 상호 역량을 활용한 협력</a:t>
            </a:r>
          </a:p>
        </p:txBody>
      </p:sp>
      <p:sp>
        <p:nvSpPr>
          <p:cNvPr id="19" name="">
            <a:extLst xmlns:a="http://schemas.openxmlformats.org/drawingml/2006/main">
              <a:ext uri="{FF2B5EF4-FFF2-40B4-BE49-F238E27FC236}">
                <a16:creationId xmlns:a16="http://schemas.microsoft.com/office/drawing/2014/main" id="{4975DD77-AC9B-47C4-AA64-566E5D121DB6}"/>
              </a:ext>
            </a:extLst>
          </p:cNvPr>
          <p:cNvSpPr>
            <a:spLocks xmlns:a="http://schemas.openxmlformats.org/drawingml/2006/main" noGrp="1"/>
          </p:cNvSpPr>
          <p:nvPr/>
        </p:nvSpPr>
        <p:spPr>
          <a:xfrm xmlns:a="http://schemas.openxmlformats.org/drawingml/2006/main">
            <a:off x="5762625" y="4838700"/>
            <a:ext cx="523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084BCC"/>
                </a:solidFill>
                <a:latin typeface="NanumGothic"/>
                <a:ea typeface="NanumGothic"/>
                <a:cs typeface="NanumGothic"/>
              </a:defRPr>
            </a:defPPr>
          </a:lstStyle>
          <a:p xmlns:a="http://schemas.openxmlformats.org/drawingml/2006/main">
            <a:pPr>
              <a:defRPr sz="1875" b="1">
                <a:solidFill>
                  <a:srgbClr val="084BCC"/>
                </a:solidFill>
                <a:latin typeface="NanumGothic"/>
                <a:ea typeface="NanumGothic"/>
                <a:cs typeface="NanumGothic"/>
              </a:defRPr>
            </a:pPr>
            <a:r>
              <a:rPr sz="1875" b="1">
                <a:solidFill>
                  <a:srgbClr val="084BCC"/>
                </a:solidFill>
                <a:latin typeface="NanumGothic"/>
                <a:ea typeface="NanumGothic"/>
                <a:cs typeface="NanumGothic"/>
              </a:rPr>
              <a:t>04</a:t>
            </a:r>
          </a:p>
        </p:txBody>
      </p:sp>
      <p:sp>
        <p:nvSpPr>
          <p:cNvPr id="20" name="">
            <a:extLst xmlns:a="http://schemas.openxmlformats.org/drawingml/2006/main">
              <a:ext uri="{FF2B5EF4-FFF2-40B4-BE49-F238E27FC236}">
                <a16:creationId xmlns:a16="http://schemas.microsoft.com/office/drawing/2014/main" id="{8F1AD629-071C-44C1-B11D-7BFC25C3525E}"/>
              </a:ext>
            </a:extLst>
          </p:cNvPr>
          <p:cNvSpPr>
            <a:spLocks xmlns:a="http://schemas.openxmlformats.org/drawingml/2006/main" noGrp="1"/>
          </p:cNvSpPr>
          <p:nvPr/>
        </p:nvSpPr>
        <p:spPr>
          <a:xfrm xmlns:a="http://schemas.openxmlformats.org/drawingml/2006/main">
            <a:off x="6353175" y="48387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8243A"/>
                </a:solidFill>
                <a:latin typeface="NanumGothic"/>
                <a:ea typeface="NanumGothic"/>
                <a:cs typeface="NanumGothic"/>
              </a:defRPr>
            </a:defPPr>
          </a:lstStyle>
          <a:p xmlns:a="http://schemas.openxmlformats.org/drawingml/2006/main">
            <a:pPr>
              <a:defRPr sz="1950" b="1">
                <a:solidFill>
                  <a:srgbClr val="18243A"/>
                </a:solidFill>
                <a:latin typeface="NanumGothic"/>
                <a:ea typeface="NanumGothic"/>
                <a:cs typeface="NanumGothic"/>
              </a:defRPr>
            </a:pPr>
            <a:r>
              <a:rPr sz="1950" b="1">
                <a:solidFill>
                  <a:srgbClr val="18243A"/>
                </a:solidFill>
                <a:latin typeface="NanumGothic"/>
                <a:ea typeface="NanumGothic"/>
                <a:cs typeface="NanumGothic"/>
              </a:rPr>
              <a:t>투자 검토</a:t>
            </a:r>
          </a:p>
        </p:txBody>
      </p:sp>
      <p:sp>
        <p:nvSpPr>
          <p:cNvPr id="21" name="">
            <a:extLst xmlns:a="http://schemas.openxmlformats.org/drawingml/2006/main">
              <a:ext uri="{FF2B5EF4-FFF2-40B4-BE49-F238E27FC236}">
                <a16:creationId xmlns:a16="http://schemas.microsoft.com/office/drawing/2014/main" id="{A4953C70-38AE-401E-A05A-5C434BA75D09}"/>
              </a:ext>
            </a:extLst>
          </p:cNvPr>
          <p:cNvSpPr>
            <a:spLocks xmlns:a="http://schemas.openxmlformats.org/drawingml/2006/main" noGrp="1"/>
          </p:cNvSpPr>
          <p:nvPr/>
        </p:nvSpPr>
        <p:spPr>
          <a:xfrm xmlns:a="http://schemas.openxmlformats.org/drawingml/2006/main">
            <a:off x="6353175" y="5295900"/>
            <a:ext cx="5238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75" b="0">
                <a:solidFill>
                  <a:srgbClr val="576580"/>
                </a:solidFill>
                <a:latin typeface="NanumGothic"/>
                <a:ea typeface="NanumGothic"/>
                <a:cs typeface="NanumGothic"/>
              </a:defRPr>
            </a:defPPr>
          </a:lstStyle>
          <a:p xmlns:a="http://schemas.openxmlformats.org/drawingml/2006/main">
            <a:pPr>
              <a:defRPr sz="1575" b="0">
                <a:solidFill>
                  <a:srgbClr val="576580"/>
                </a:solidFill>
                <a:latin typeface="NanumGothic"/>
                <a:ea typeface="NanumGothic"/>
                <a:cs typeface="NanumGothic"/>
              </a:defRPr>
            </a:pPr>
            <a:r>
              <a:rPr sz="1575" b="0">
                <a:solidFill>
                  <a:srgbClr val="576580"/>
                </a:solidFill>
                <a:latin typeface="NanumGothic"/>
                <a:ea typeface="NanumGothic"/>
                <a:cs typeface="NanumGothic"/>
              </a:rPr>
              <a:t>사업계획·점포 수익성·자금 사용 계획을 기반으로 논의</a:t>
            </a:r>
          </a:p>
        </p:txBody>
      </p:sp>
    </p:spTree>
    <p:extLst>
      <p:ext uri="{BB962C8B-B14F-4D97-AF65-F5344CB8AC3E}">
        <p14:creationId xmlns:p14="http://schemas.microsoft.com/office/powerpoint/2010/main" val="1594240173"/>
      </p:ext>
    </p:extLst>
  </p:cSld>
</p:sld>
</file>

<file path=ppt/slides/slide12.xml><?xml version="1.0" encoding="utf-8"?>
<p:sld xmlns:p="http://schemas.openxmlformats.org/presentationml/2006/main">
  <p:cSld>
    <p:bg>
      <p:bgPr>
        <a:solidFill xmlns:a="http://schemas.openxmlformats.org/drawingml/2006/main">
          <a:srgbClr val="084BCC"/>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F768C718-9C20-4E77-AA0C-B7A1AD590B0D}"/>
              </a:ext>
            </a:extLst>
          </p:cNvPr>
          <p:cNvPicPr>
            <a:picLocks xmlns:a="http://schemas.openxmlformats.org/drawingml/2006/main" noChangeAspect="1"/>
          </p:cNvPicPr>
          <p:nvPr/>
        </p:nvPicPr>
        <p:blipFill>
          <a:blip xmlns:r="http://schemas.openxmlformats.org/officeDocument/2006/relationships" xmlns:a="http://schemas.openxmlformats.org/drawingml/2006/main" r:embed="R7738391b23c24bdf"/>
          <a:stretch xmlns:a="http://schemas.openxmlformats.org/drawingml/2006/main"/>
        </p:blipFill>
        <p:spPr>
          <a:xfrm xmlns:a="http://schemas.openxmlformats.org/drawingml/2006/main">
            <a:off x="533400" y="430743"/>
            <a:ext cx="4619625" cy="1634064"/>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7C1E870-037E-4228-AB2D-6776480E19BF}"/>
              </a:ext>
            </a:extLst>
          </p:cNvPr>
          <p:cNvSpPr>
            <a:spLocks xmlns:a="http://schemas.openxmlformats.org/drawingml/2006/main" noGrp="1"/>
          </p:cNvSpPr>
          <p:nvPr/>
        </p:nvSpPr>
        <p:spPr>
          <a:xfrm xmlns:a="http://schemas.openxmlformats.org/drawingml/2006/main">
            <a:off x="619125" y="3048000"/>
            <a:ext cx="4714875" cy="1581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75" b="1">
                <a:solidFill>
                  <a:srgbClr val="FFFFFF"/>
                </a:solidFill>
                <a:latin typeface="NanumGothic"/>
                <a:ea typeface="NanumGothic"/>
                <a:cs typeface="NanumGothic"/>
              </a:defRPr>
            </a:defPPr>
          </a:lstStyle>
          <a:p xmlns:a="http://schemas.openxmlformats.org/drawingml/2006/main">
            <a:pPr>
              <a:defRPr sz="3675" b="1">
                <a:solidFill>
                  <a:srgbClr val="FFFFFF"/>
                </a:solidFill>
                <a:latin typeface="NanumGothic"/>
                <a:ea typeface="NanumGothic"/>
                <a:cs typeface="NanumGothic"/>
              </a:defRPr>
            </a:pPr>
            <a:r>
              <a:rPr sz="3675" b="1">
                <a:solidFill>
                  <a:srgbClr val="FFFFFF"/>
                </a:solidFill>
                <a:latin typeface="NanumGothic"/>
                <a:ea typeface="NanumGothic"/>
                <a:cs typeface="NanumGothic"/>
              </a:rPr>
              <a:t>가격은 가볍게,</a:t>
            </a:r>
          </a:p>
          <a:p xmlns:a="http://schemas.openxmlformats.org/drawingml/2006/main">
            <a:pPr>
              <a:defRPr sz="3675" b="1">
                <a:solidFill>
                  <a:srgbClr val="FFFFFF"/>
                </a:solidFill>
                <a:latin typeface="NanumGothic"/>
                <a:ea typeface="NanumGothic"/>
                <a:cs typeface="NanumGothic"/>
              </a:defRPr>
            </a:pPr>
            <a:r>
              <a:rPr sz="3675" b="1">
                <a:solidFill>
                  <a:srgbClr val="FFFFFF"/>
                </a:solidFill>
                <a:latin typeface="NanumGothic"/>
                <a:ea typeface="NanumGothic"/>
                <a:cs typeface="NanumGothic"/>
              </a:rPr>
              <a:t>쇼핑은 즐겁게</a:t>
            </a:r>
          </a:p>
        </p:txBody>
      </p:sp>
      <p:sp>
        <p:nvSpPr>
          <p:cNvPr id="3" name="">
            <a:extLst xmlns:a="http://schemas.openxmlformats.org/drawingml/2006/main">
              <a:ext uri="{FF2B5EF4-FFF2-40B4-BE49-F238E27FC236}">
                <a16:creationId xmlns:a16="http://schemas.microsoft.com/office/drawing/2014/main" id="{67FD4844-EF86-46DD-9E88-C6B8CBB21DD9}"/>
              </a:ext>
            </a:extLst>
          </p:cNvPr>
          <p:cNvSpPr>
            <a:spLocks xmlns:a="http://schemas.openxmlformats.org/drawingml/2006/main" noGrp="1"/>
          </p:cNvSpPr>
          <p:nvPr/>
        </p:nvSpPr>
        <p:spPr>
          <a:xfrm xmlns:a="http://schemas.openxmlformats.org/drawingml/2006/main">
            <a:off x="647700" y="5191125"/>
            <a:ext cx="4714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FFF000"/>
                </a:solidFill>
                <a:latin typeface="NanumGothic"/>
                <a:ea typeface="NanumGothic"/>
                <a:cs typeface="NanumGothic"/>
              </a:defRPr>
            </a:defPPr>
          </a:lstStyle>
          <a:p xmlns:a="http://schemas.openxmlformats.org/drawingml/2006/main">
            <a:pPr>
              <a:defRPr sz="1950" b="1">
                <a:solidFill>
                  <a:srgbClr val="FFF000"/>
                </a:solidFill>
                <a:latin typeface="NanumGothic"/>
                <a:ea typeface="NanumGothic"/>
                <a:cs typeface="NanumGothic"/>
              </a:defRPr>
            </a:pPr>
            <a:r>
              <a:rPr sz="1950" b="1">
                <a:solidFill>
                  <a:srgbClr val="FFF000"/>
                </a:solidFill>
                <a:latin typeface="NanumGothic"/>
                <a:ea typeface="NanumGothic"/>
                <a:cs typeface="NanumGothic"/>
              </a:rPr>
              <a:t>사업·상품·입점·제휴 문의</a:t>
            </a:r>
          </a:p>
        </p:txBody>
      </p:sp>
      <p:sp>
        <p:nvSpPr>
          <p:cNvPr id="4" name="">
            <a:extLst xmlns:a="http://schemas.openxmlformats.org/drawingml/2006/main">
              <a:ext uri="{FF2B5EF4-FFF2-40B4-BE49-F238E27FC236}">
                <a16:creationId xmlns:a16="http://schemas.microsoft.com/office/drawing/2014/main" id="{1DE5FB70-7F15-4A96-B5F3-CDB87D174C40}"/>
              </a:ext>
            </a:extLst>
          </p:cNvPr>
          <p:cNvSpPr>
            <a:spLocks xmlns:a="http://schemas.openxmlformats.org/drawingml/2006/main" noGrp="1"/>
          </p:cNvSpPr>
          <p:nvPr/>
        </p:nvSpPr>
        <p:spPr>
          <a:xfrm xmlns:a="http://schemas.openxmlformats.org/drawingml/2006/main">
            <a:off x="647700" y="5743575"/>
            <a:ext cx="4714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FFFFFF"/>
                </a:solidFill>
                <a:latin typeface="NanumGothic"/>
                <a:ea typeface="NanumGothic"/>
                <a:cs typeface="NanumGothic"/>
              </a:defRPr>
            </a:defPPr>
          </a:lstStyle>
          <a:p xmlns:a="http://schemas.openxmlformats.org/drawingml/2006/main">
            <a:pPr>
              <a:defRPr sz="1650" b="0">
                <a:solidFill>
                  <a:srgbClr val="FFFFFF"/>
                </a:solidFill>
                <a:latin typeface="NanumGothic"/>
                <a:ea typeface="NanumGothic"/>
                <a:cs typeface="NanumGothic"/>
              </a:defRPr>
            </a:pPr>
            <a:r>
              <a:rPr sz="1650" b="0">
                <a:solidFill>
                  <a:srgbClr val="FFFFFF"/>
                </a:solidFill>
                <a:latin typeface="NanumGothic"/>
                <a:ea typeface="NanumGothic"/>
                <a:cs typeface="NanumGothic"/>
              </a:rPr>
              <a:t>메가슈플렉스 에스마켓 상품본부  이덕호</a:t>
            </a:r>
          </a:p>
        </p:txBody>
      </p:sp>
      <p:sp>
        <p:nvSpPr>
          <p:cNvPr id="5" name="">
            <a:extLst xmlns:a="http://schemas.openxmlformats.org/drawingml/2006/main">
              <a:ext uri="{FF2B5EF4-FFF2-40B4-BE49-F238E27FC236}">
                <a16:creationId xmlns:a16="http://schemas.microsoft.com/office/drawing/2014/main" id="{7359B9E8-1571-4D40-8848-0EBE0E041A6C}"/>
              </a:ext>
            </a:extLst>
          </p:cNvPr>
          <p:cNvSpPr>
            <a:spLocks xmlns:a="http://schemas.openxmlformats.org/drawingml/2006/main" noGrp="1"/>
          </p:cNvSpPr>
          <p:nvPr/>
        </p:nvSpPr>
        <p:spPr>
          <a:xfrm xmlns:a="http://schemas.openxmlformats.org/drawingml/2006/main">
            <a:off x="647700" y="6324600"/>
            <a:ext cx="4714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FFFFFF"/>
                </a:solidFill>
                <a:latin typeface="NanumGothic"/>
                <a:ea typeface="NanumGothic"/>
                <a:cs typeface="NanumGothic"/>
              </a:defRPr>
            </a:defPPr>
          </a:lstStyle>
          <a:p xmlns:a="http://schemas.openxmlformats.org/drawingml/2006/main">
            <a:pPr>
              <a:defRPr sz="1125" b="0">
                <a:solidFill>
                  <a:srgbClr val="FFFFFF"/>
                </a:solidFill>
                <a:latin typeface="NanumGothic"/>
                <a:ea typeface="NanumGothic"/>
                <a:cs typeface="NanumGothic"/>
              </a:defRPr>
            </a:pPr>
            <a:r>
              <a:rPr sz="1125" b="0">
                <a:solidFill>
                  <a:srgbClr val="FFFFFF"/>
                </a:solidFill>
                <a:latin typeface="NanumGothic"/>
                <a:ea typeface="NanumGothic"/>
                <a:cs typeface="NanumGothic"/>
              </a:rPr>
              <a:t>외부 배포 전 담당 이메일·전화번호 확인 필요</a:t>
            </a:r>
          </a:p>
        </p:txBody>
      </p:sp>
      <p:pic>
        <p:nvPicPr>
          <p:cNvPr id="6" name="">
            <a:extLst xmlns:a="http://schemas.openxmlformats.org/drawingml/2006/main">
              <a:ext uri="{FF2B5EF4-FFF2-40B4-BE49-F238E27FC236}">
                <a16:creationId xmlns:a16="http://schemas.microsoft.com/office/drawing/2014/main" id="{A030D2F8-F799-45B0-8B78-D27517CDC199}"/>
              </a:ext>
            </a:extLst>
          </p:cNvPr>
          <p:cNvPicPr>
            <a:picLocks xmlns:a="http://schemas.openxmlformats.org/drawingml/2006/main" noChangeAspect="1"/>
          </p:cNvPicPr>
          <p:nvPr/>
        </p:nvPicPr>
        <p:blipFill>
          <a:blip xmlns:r="http://schemas.openxmlformats.org/officeDocument/2006/relationships" xmlns:a="http://schemas.openxmlformats.org/drawingml/2006/main" r:embed="Rb6bc1fe5717f4326"/>
          <a:srcRect xmlns:a="http://schemas.openxmlformats.org/drawingml/2006/main" l="23423" t="0" r="23423" b="0"/>
          <a:stretch xmlns:a="http://schemas.openxmlformats.org/drawingml/2006/main">
            <a:fillRect l="0" t="0" r="0" b="0"/>
          </a:stretch>
        </p:blipFill>
        <p:spPr>
          <a:xfrm xmlns:a="http://schemas.openxmlformats.org/drawingml/2006/main">
            <a:off x="5715000" y="0"/>
            <a:ext cx="6477000" cy="6858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0997CDA-8F8D-4563-879F-CBEC4A915122}"/>
              </a:ext>
            </a:extLst>
          </p:cNvPr>
          <p:cNvSpPr>
            <a:spLocks xmlns:a="http://schemas.openxmlformats.org/drawingml/2006/main" noGrp="1"/>
          </p:cNvSpPr>
          <p:nvPr/>
        </p:nvSpPr>
        <p:spPr>
          <a:xfrm xmlns:a="http://schemas.openxmlformats.org/drawingml/2006/main">
            <a:off x="6096000" y="6457950"/>
            <a:ext cx="476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FFFFFF"/>
                </a:solidFill>
                <a:latin typeface="NanumGothic"/>
                <a:ea typeface="NanumGothic"/>
                <a:cs typeface="NanumGothic"/>
              </a:defRPr>
            </a:defPPr>
          </a:lstStyle>
          <a:p xmlns:a="http://schemas.openxmlformats.org/drawingml/2006/main">
            <a:pPr>
              <a:defRPr sz="1125" b="0">
                <a:solidFill>
                  <a:srgbClr val="FFFFFF"/>
                </a:solidFill>
                <a:latin typeface="NanumGothic"/>
                <a:ea typeface="NanumGothic"/>
                <a:cs typeface="NanumGothic"/>
              </a:defRPr>
            </a:pPr>
            <a:r>
              <a:rPr sz="1125" b="0">
                <a:solidFill>
                  <a:srgbClr val="FFFFFF"/>
                </a:solidFill>
                <a:latin typeface="NanumGothic"/>
                <a:ea typeface="NanumGothic"/>
                <a:cs typeface="NanumGothic"/>
              </a:rPr>
              <a:t>AI 콘셉트 이미지</a:t>
            </a:r>
          </a:p>
        </p:txBody>
      </p:sp>
    </p:spTree>
    <p:extLst>
      <p:ext uri="{BB962C8B-B14F-4D97-AF65-F5344CB8AC3E}">
        <p14:creationId xmlns:p14="http://schemas.microsoft.com/office/powerpoint/2010/main" val="393513366"/>
      </p:ext>
    </p:extLst>
  </p:cSld>
</p:sld>
</file>

<file path=ppt/theme/added_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2095</TotalTime>
  <Words>579</Words>
  <Application>Microsoft Office PowerPoint</Application>
  <PresentationFormat>와이드스크린</PresentationFormat>
  <Paragraphs>53</Paragraphs>
  <Slides>5</Slides>
  <Notes>5</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5</vt:i4>
      </vt:variant>
    </vt:vector>
  </HeadingPairs>
  <TitlesOfParts>
    <vt:vector size="10" baseType="lpstr">
      <vt:lpstr>Adobe 고딕 Std B</vt:lpstr>
      <vt:lpstr>NanumGothic</vt:lpstr>
      <vt:lpstr>맑은 고딕</vt:lpstr>
      <vt:lpstr>Arial</vt:lpstr>
      <vt:lpstr>Office 테마</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이덕호</dc:creator>
  <cp:lastModifiedBy>이덕호</cp:lastModifiedBy>
  <cp:revision>144</cp:revision>
  <cp:lastPrinted>2026-01-12T01:13:11Z</cp:lastPrinted>
  <dcterms:created xsi:type="dcterms:W3CDTF">2026-01-06T21:23:37Z</dcterms:created>
  <dcterms:modified xsi:type="dcterms:W3CDTF">2026-10-14T02:10:18Z</dcterms:modified>
</cp:coreProperties>
</file>